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55"/>
  </p:notesMasterIdLst>
  <p:sldIdLst>
    <p:sldId id="256" r:id="rId2"/>
    <p:sldId id="257" r:id="rId3"/>
    <p:sldId id="319" r:id="rId4"/>
    <p:sldId id="320" r:id="rId5"/>
    <p:sldId id="259" r:id="rId6"/>
    <p:sldId id="261" r:id="rId7"/>
    <p:sldId id="262" r:id="rId8"/>
    <p:sldId id="263" r:id="rId9"/>
    <p:sldId id="264" r:id="rId10"/>
    <p:sldId id="265" r:id="rId11"/>
    <p:sldId id="266" r:id="rId12"/>
    <p:sldId id="322" r:id="rId13"/>
    <p:sldId id="267" r:id="rId14"/>
    <p:sldId id="268" r:id="rId15"/>
    <p:sldId id="323" r:id="rId16"/>
    <p:sldId id="324" r:id="rId17"/>
    <p:sldId id="271" r:id="rId18"/>
    <p:sldId id="272" r:id="rId19"/>
    <p:sldId id="325" r:id="rId20"/>
    <p:sldId id="326" r:id="rId21"/>
    <p:sldId id="341" r:id="rId22"/>
    <p:sldId id="274" r:id="rId23"/>
    <p:sldId id="275" r:id="rId24"/>
    <p:sldId id="327" r:id="rId25"/>
    <p:sldId id="328" r:id="rId26"/>
    <p:sldId id="280" r:id="rId27"/>
    <p:sldId id="281" r:id="rId28"/>
    <p:sldId id="283" r:id="rId29"/>
    <p:sldId id="285" r:id="rId30"/>
    <p:sldId id="286" r:id="rId31"/>
    <p:sldId id="329" r:id="rId32"/>
    <p:sldId id="288" r:id="rId33"/>
    <p:sldId id="289" r:id="rId34"/>
    <p:sldId id="330" r:id="rId35"/>
    <p:sldId id="291" r:id="rId36"/>
    <p:sldId id="331" r:id="rId37"/>
    <p:sldId id="332" r:id="rId38"/>
    <p:sldId id="334" r:id="rId39"/>
    <p:sldId id="333" r:id="rId40"/>
    <p:sldId id="340" r:id="rId41"/>
    <p:sldId id="335" r:id="rId42"/>
    <p:sldId id="307" r:id="rId43"/>
    <p:sldId id="308" r:id="rId44"/>
    <p:sldId id="309" r:id="rId45"/>
    <p:sldId id="310" r:id="rId46"/>
    <p:sldId id="311" r:id="rId47"/>
    <p:sldId id="312" r:id="rId48"/>
    <p:sldId id="337" r:id="rId49"/>
    <p:sldId id="314" r:id="rId50"/>
    <p:sldId id="338" r:id="rId51"/>
    <p:sldId id="315" r:id="rId52"/>
    <p:sldId id="339" r:id="rId53"/>
    <p:sldId id="316" r:id="rId5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EC4"/>
    <a:srgbClr val="D0EAB4"/>
    <a:srgbClr val="C0E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90" autoAdjust="0"/>
    <p:restoredTop sz="94625" autoAdjust="0"/>
  </p:normalViewPr>
  <p:slideViewPr>
    <p:cSldViewPr>
      <p:cViewPr varScale="1">
        <p:scale>
          <a:sx n="74" d="100"/>
          <a:sy n="74" d="100"/>
        </p:scale>
        <p:origin x="-132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6373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156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2178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275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FF00"/>
                </a:solidFill>
              </a:defRPr>
            </a:lvl1pPr>
          </a:lstStyle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  <a:lvl5pPr>
              <a:defRPr sz="1200"/>
            </a:lvl5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3520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데이터 타입</a:t>
            </a:r>
            <a:endParaRPr lang="ko-KR" altLang="en-US" dirty="0"/>
          </a:p>
        </p:txBody>
      </p:sp>
      <p:sp>
        <p:nvSpPr>
          <p:cNvPr id="4" name="내용 개체 틀 6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5072098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자바의 데이터 타입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기본 타입 </a:t>
            </a:r>
            <a:r>
              <a:rPr lang="en-US" altLang="ko-KR" dirty="0" smtClean="0"/>
              <a:t>: 8 </a:t>
            </a:r>
            <a:r>
              <a:rPr lang="ko-KR" altLang="en-US" dirty="0" smtClean="0"/>
              <a:t>개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boolean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char</a:t>
            </a:r>
          </a:p>
          <a:p>
            <a:pPr lvl="2"/>
            <a:r>
              <a:rPr lang="en-US" altLang="ko-KR" dirty="0" smtClean="0"/>
              <a:t>byte</a:t>
            </a:r>
          </a:p>
          <a:p>
            <a:pPr lvl="2"/>
            <a:r>
              <a:rPr lang="en-US" altLang="ko-KR" dirty="0" smtClean="0"/>
              <a:t>short</a:t>
            </a:r>
          </a:p>
          <a:p>
            <a:pPr lvl="2"/>
            <a:r>
              <a:rPr lang="en-US" altLang="ko-KR" dirty="0" err="1" smtClean="0"/>
              <a:t>int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long</a:t>
            </a:r>
          </a:p>
          <a:p>
            <a:pPr lvl="2"/>
            <a:r>
              <a:rPr lang="en-US" altLang="ko-KR" dirty="0" smtClean="0"/>
              <a:t>float</a:t>
            </a:r>
          </a:p>
          <a:p>
            <a:pPr lvl="2"/>
            <a:r>
              <a:rPr lang="en-US" altLang="ko-KR" dirty="0" smtClean="0"/>
              <a:t>double</a:t>
            </a:r>
          </a:p>
          <a:p>
            <a:pPr lvl="1"/>
            <a:r>
              <a:rPr lang="ko-KR" altLang="en-US" dirty="0" err="1" smtClean="0"/>
              <a:t>레퍼런스</a:t>
            </a:r>
            <a:r>
              <a:rPr lang="ko-KR" altLang="en-US" dirty="0" smtClean="0"/>
              <a:t> 타입 </a:t>
            </a:r>
            <a:r>
              <a:rPr lang="en-US" altLang="ko-KR" dirty="0"/>
              <a:t>: </a:t>
            </a:r>
            <a:r>
              <a:rPr lang="en-US" altLang="ko-KR" dirty="0" smtClean="0"/>
              <a:t>1 </a:t>
            </a:r>
            <a:r>
              <a:rPr lang="ko-KR" altLang="en-US" dirty="0" smtClean="0"/>
              <a:t>개이며 용도는 다음 </a:t>
            </a:r>
            <a:r>
              <a:rPr lang="en-US" altLang="ko-KR" dirty="0" smtClean="0"/>
              <a:t>3 </a:t>
            </a:r>
            <a:r>
              <a:rPr lang="ko-KR" altLang="en-US" dirty="0" smtClean="0"/>
              <a:t>가</a:t>
            </a:r>
            <a:r>
              <a:rPr lang="ko-KR" altLang="en-US" dirty="0"/>
              <a:t>지</a:t>
            </a:r>
            <a:endParaRPr lang="en-US" altLang="ko-KR" dirty="0" smtClean="0"/>
          </a:p>
          <a:p>
            <a:pPr lvl="2"/>
            <a:r>
              <a:rPr lang="ko-KR" altLang="en-US" dirty="0"/>
              <a:t>배열</a:t>
            </a:r>
            <a:r>
              <a:rPr lang="en-US" altLang="ko-KR" dirty="0"/>
              <a:t>(array)</a:t>
            </a:r>
            <a:r>
              <a:rPr lang="ko-KR" altLang="en-US" dirty="0"/>
              <a:t>에 대한 </a:t>
            </a:r>
            <a:r>
              <a:rPr lang="ko-KR" altLang="en-US" dirty="0" err="1"/>
              <a:t>레퍼런스</a:t>
            </a:r>
            <a:endParaRPr lang="en-US" altLang="ko-KR" dirty="0"/>
          </a:p>
          <a:p>
            <a:pPr lvl="2"/>
            <a:r>
              <a:rPr lang="ko-KR" altLang="en-US" dirty="0" smtClean="0"/>
              <a:t>클래스</a:t>
            </a:r>
            <a:r>
              <a:rPr lang="en-US" altLang="ko-KR" dirty="0" smtClean="0"/>
              <a:t>(class)</a:t>
            </a:r>
            <a:r>
              <a:rPr lang="ko-KR" altLang="en-US" dirty="0" smtClean="0"/>
              <a:t>에 대한 </a:t>
            </a:r>
            <a:r>
              <a:rPr lang="ko-KR" altLang="en-US" dirty="0" err="1" smtClean="0"/>
              <a:t>레퍼런스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인터페이스</a:t>
            </a:r>
            <a:r>
              <a:rPr lang="en-US" altLang="ko-KR" dirty="0" smtClean="0"/>
              <a:t>(interface)</a:t>
            </a:r>
            <a:r>
              <a:rPr lang="ko-KR" altLang="en-US" dirty="0" smtClean="0"/>
              <a:t>에 대한 </a:t>
            </a:r>
            <a:r>
              <a:rPr lang="ko-KR" altLang="en-US" dirty="0" err="1" smtClean="0"/>
              <a:t>레퍼런스</a:t>
            </a:r>
            <a:endParaRPr lang="en-US" altLang="ko-KR" dirty="0" smtClean="0"/>
          </a:p>
          <a:p>
            <a:pPr lvl="2">
              <a:buNone/>
            </a:pPr>
            <a:endParaRPr lang="en-US" altLang="ko-KR" dirty="0" smtClean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9175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자바의 기본 타입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285884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특징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기본 타입의 크기가 정해져 있음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CPU</a:t>
            </a:r>
            <a:r>
              <a:rPr lang="ko-KR" altLang="en-US" dirty="0" smtClean="0"/>
              <a:t>나 운영체제에 따라 변하지 않음</a:t>
            </a:r>
            <a:endParaRPr lang="en-US" altLang="ko-KR" dirty="0" smtClean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72" y="2571744"/>
            <a:ext cx="8345949" cy="352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34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문자</a:t>
            </a:r>
            <a:r>
              <a:rPr lang="ko-KR" altLang="en-US" dirty="0"/>
              <a:t>열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문자열은 기본 타입이 아님</a:t>
            </a:r>
            <a:endParaRPr lang="en-US" altLang="ko-KR" dirty="0" smtClean="0"/>
          </a:p>
          <a:p>
            <a:r>
              <a:rPr lang="en-US" altLang="ko-KR" dirty="0" smtClean="0"/>
              <a:t>String </a:t>
            </a:r>
            <a:r>
              <a:rPr lang="ko-KR" altLang="en-US" dirty="0" smtClean="0"/>
              <a:t>클래스로 문자열 표현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문자열 </a:t>
            </a:r>
            <a:r>
              <a:rPr lang="ko-KR" altLang="en-US" dirty="0" err="1" smtClean="0"/>
              <a:t>리터럴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“JDK”, “</a:t>
            </a:r>
            <a:r>
              <a:rPr lang="ko-KR" altLang="en-US" dirty="0" smtClean="0"/>
              <a:t>한글</a:t>
            </a:r>
            <a:r>
              <a:rPr lang="en-US" altLang="ko-KR" dirty="0" smtClean="0"/>
              <a:t>”, “</a:t>
            </a:r>
            <a:r>
              <a:rPr lang="ko-KR" altLang="en-US" dirty="0" smtClean="0"/>
              <a:t>계속하세요</a:t>
            </a:r>
            <a:r>
              <a:rPr lang="en-US" altLang="ko-KR" dirty="0" smtClean="0"/>
              <a:t>”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문자열이 섞인 </a:t>
            </a:r>
            <a:r>
              <a:rPr lang="en-US" altLang="ko-KR" dirty="0" smtClean="0"/>
              <a:t>+ </a:t>
            </a:r>
            <a:r>
              <a:rPr lang="ko-KR" altLang="en-US" dirty="0" smtClean="0"/>
              <a:t>연산 </a:t>
            </a:r>
            <a:r>
              <a:rPr lang="en-US" altLang="ko-KR" dirty="0" smtClean="0"/>
              <a:t>-&gt;</a:t>
            </a:r>
            <a:r>
              <a:rPr lang="ko-KR" altLang="en-US" dirty="0" smtClean="0"/>
              <a:t> 문자열 연결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12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331640" y="2780928"/>
            <a:ext cx="2416815" cy="33855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none">
            <a:spAutoFit/>
          </a:bodyPr>
          <a:lstStyle/>
          <a:p>
            <a:r>
              <a:rPr lang="en-US" altLang="ko-KR" sz="1600" dirty="0"/>
              <a:t>String </a:t>
            </a:r>
            <a:r>
              <a:rPr lang="en-US" altLang="ko-KR" sz="1600" dirty="0" err="1"/>
              <a:t>toolName</a:t>
            </a:r>
            <a:r>
              <a:rPr lang="en-US" altLang="ko-KR" sz="1600" dirty="0"/>
              <a:t>="JDK";</a:t>
            </a:r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1331640" y="3933056"/>
            <a:ext cx="6840760" cy="86177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600" dirty="0" err="1"/>
              <a:t>toolName</a:t>
            </a:r>
            <a:r>
              <a:rPr lang="en-US" altLang="ko-KR" sz="1600" dirty="0"/>
              <a:t> + </a:t>
            </a:r>
            <a:r>
              <a:rPr lang="en-US" altLang="ko-KR" sz="1600" dirty="0">
                <a:solidFill>
                  <a:srgbClr val="FF0000"/>
                </a:solidFill>
              </a:rPr>
              <a:t>1.8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		-&gt; </a:t>
            </a:r>
            <a:r>
              <a:rPr lang="en-US" altLang="ko-KR" sz="1600" dirty="0"/>
              <a:t>"JDK1.8"</a:t>
            </a:r>
          </a:p>
          <a:p>
            <a:r>
              <a:rPr lang="en-US" altLang="ko-KR" sz="1600" dirty="0">
                <a:solidFill>
                  <a:srgbClr val="00B0F0"/>
                </a:solidFill>
              </a:rPr>
              <a:t>"("</a:t>
            </a:r>
            <a:r>
              <a:rPr lang="en-US" altLang="ko-KR" sz="1600" dirty="0"/>
              <a:t> + 3 +</a:t>
            </a:r>
            <a:r>
              <a:rPr lang="en-US" altLang="ko-KR" sz="1600" dirty="0">
                <a:solidFill>
                  <a:srgbClr val="00B0F0"/>
                </a:solidFill>
              </a:rPr>
              <a:t> "," </a:t>
            </a:r>
            <a:r>
              <a:rPr lang="en-US" altLang="ko-KR" sz="1600" dirty="0"/>
              <a:t>+ 5 + </a:t>
            </a:r>
            <a:r>
              <a:rPr lang="en-US" altLang="ko-KR" sz="1600" dirty="0">
                <a:solidFill>
                  <a:srgbClr val="00B0F0"/>
                </a:solidFill>
              </a:rPr>
              <a:t>")"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	-&gt; </a:t>
            </a:r>
            <a:r>
              <a:rPr lang="en-US" altLang="ko-KR" sz="1600" dirty="0"/>
              <a:t>"(3,5)"</a:t>
            </a:r>
          </a:p>
          <a:p>
            <a:r>
              <a:rPr lang="en-US" altLang="ko-KR" sz="1600" dirty="0" err="1"/>
              <a:t>System.out.println</a:t>
            </a:r>
            <a:r>
              <a:rPr lang="en-US" altLang="ko-KR" sz="1600" dirty="0"/>
              <a:t>(</a:t>
            </a:r>
            <a:r>
              <a:rPr lang="en-US" altLang="ko-KR" sz="1600" dirty="0" err="1"/>
              <a:t>toolName</a:t>
            </a:r>
            <a:r>
              <a:rPr lang="en-US" altLang="ko-KR" sz="1600" dirty="0"/>
              <a:t> + </a:t>
            </a:r>
            <a:r>
              <a:rPr lang="en-US" altLang="ko-KR" sz="1600" dirty="0">
                <a:solidFill>
                  <a:srgbClr val="00B0F0"/>
                </a:solidFill>
              </a:rPr>
              <a:t>"</a:t>
            </a:r>
            <a:r>
              <a:rPr lang="ko-KR" altLang="en-US" sz="1600" dirty="0">
                <a:solidFill>
                  <a:srgbClr val="00B0F0"/>
                </a:solidFill>
              </a:rPr>
              <a:t>이 출시됨</a:t>
            </a:r>
            <a:r>
              <a:rPr lang="en-US" altLang="ko-KR" sz="1600" dirty="0">
                <a:solidFill>
                  <a:srgbClr val="00B0F0"/>
                </a:solidFill>
              </a:rPr>
              <a:t>"</a:t>
            </a:r>
            <a:r>
              <a:rPr lang="en-US" altLang="ko-KR" sz="1600" dirty="0"/>
              <a:t>); // "JDK1.8</a:t>
            </a:r>
            <a:r>
              <a:rPr lang="ko-KR" altLang="en-US" sz="1600" dirty="0"/>
              <a:t>이 출시됨</a:t>
            </a:r>
            <a:r>
              <a:rPr lang="en-US" altLang="ko-KR" sz="1600" dirty="0"/>
              <a:t>" </a:t>
            </a:r>
            <a:r>
              <a:rPr lang="ko-KR" altLang="en-US" sz="1600" dirty="0"/>
              <a:t>출력</a:t>
            </a:r>
          </a:p>
        </p:txBody>
      </p:sp>
    </p:spTree>
    <p:extLst>
      <p:ext uri="{BB962C8B-B14F-4D97-AF65-F5344CB8AC3E}">
        <p14:creationId xmlns:p14="http://schemas.microsoft.com/office/powerpoint/2010/main" val="405019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변수와 선언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3295268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변수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프로그램 실행 중에 값을 임시 저장하기 위한 공간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변수 값은 프로그램 수행 중 변경될 수 있음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데이터 타입에서 정한 크기의 메모리 할당</a:t>
            </a:r>
            <a:endParaRPr lang="en-US" altLang="ko-KR" dirty="0" smtClean="0"/>
          </a:p>
          <a:p>
            <a:r>
              <a:rPr lang="ko-KR" altLang="en-US" dirty="0" smtClean="0"/>
              <a:t>변수 선언</a:t>
            </a:r>
            <a:endParaRPr lang="en-US" altLang="ko-KR" dirty="0" smtClean="0"/>
          </a:p>
          <a:p>
            <a:pPr lvl="1"/>
            <a:r>
              <a:rPr lang="ko-KR" altLang="en-US" dirty="0"/>
              <a:t>변수의 타입 다음에 변수 이름을 적어 변수를 </a:t>
            </a:r>
            <a:r>
              <a:rPr lang="ko-KR" altLang="en-US" dirty="0" smtClean="0"/>
              <a:t>선언</a:t>
            </a:r>
            <a:endParaRPr lang="en-US" altLang="ko-KR" dirty="0" smtClean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13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3648" y="3933056"/>
            <a:ext cx="6078932" cy="171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431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변수 선언 사례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5455508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변수 선언 사례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변수 선언과 초기화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선언과 동시에 초기값 지정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marL="685800" lvl="2" indent="0">
              <a:buNone/>
            </a:pPr>
            <a:endParaRPr lang="en-US" altLang="ko-KR" dirty="0"/>
          </a:p>
          <a:p>
            <a:r>
              <a:rPr lang="ko-KR" altLang="en-US" dirty="0" smtClean="0"/>
              <a:t>변수 읽기와 저장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대입 연산자인 </a:t>
            </a:r>
            <a:r>
              <a:rPr lang="en-US" altLang="ko-KR" dirty="0"/>
              <a:t>= </a:t>
            </a:r>
            <a:r>
              <a:rPr lang="ko-KR" altLang="en-US" dirty="0"/>
              <a:t>다음에 식</a:t>
            </a:r>
            <a:r>
              <a:rPr lang="en-US" altLang="ko-KR" dirty="0"/>
              <a:t>(expression</a:t>
            </a:r>
            <a:r>
              <a:rPr lang="en-US" altLang="ko-KR" dirty="0" smtClean="0"/>
              <a:t>)</a:t>
            </a:r>
            <a:r>
              <a:rPr lang="ko-KR" altLang="en-US" dirty="0" smtClean="0"/>
              <a:t> </a:t>
            </a:r>
            <a:endParaRPr lang="en-US" altLang="ko-KR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115616" y="3573016"/>
            <a:ext cx="447094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radius = 10;</a:t>
            </a:r>
          </a:p>
          <a:p>
            <a:r>
              <a:rPr lang="en-US" altLang="ko-KR" sz="1400" b="1" dirty="0" smtClean="0"/>
              <a:t>char c1 = 'a</a:t>
            </a:r>
            <a:r>
              <a:rPr lang="en-US" altLang="ko-KR" sz="1400" b="1" dirty="0"/>
              <a:t>'</a:t>
            </a:r>
            <a:r>
              <a:rPr lang="en-US" altLang="ko-KR" sz="1400" b="1" dirty="0" smtClean="0"/>
              <a:t>, c2 = 'b', c3 = 'c';</a:t>
            </a:r>
          </a:p>
          <a:p>
            <a:r>
              <a:rPr lang="en-US" altLang="ko-KR" sz="1400" dirty="0" smtClean="0"/>
              <a:t>double weight = 75.56;</a:t>
            </a:r>
            <a:endParaRPr lang="en-US" altLang="ko-KR" sz="1400" dirty="0"/>
          </a:p>
        </p:txBody>
      </p:sp>
      <p:sp>
        <p:nvSpPr>
          <p:cNvPr id="22" name="TextBox 21"/>
          <p:cNvSpPr txBox="1"/>
          <p:nvPr/>
        </p:nvSpPr>
        <p:spPr>
          <a:xfrm>
            <a:off x="1115616" y="5533495"/>
            <a:ext cx="4470948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radius = 10 * 5;</a:t>
            </a:r>
          </a:p>
          <a:p>
            <a:r>
              <a:rPr lang="en-US" altLang="ko-KR" sz="1400" dirty="0"/>
              <a:t>c1 = </a:t>
            </a:r>
            <a:r>
              <a:rPr lang="en-US" altLang="ko-KR" sz="1400" dirty="0" smtClean="0"/>
              <a:t>'r</a:t>
            </a:r>
            <a:r>
              <a:rPr lang="en-US" altLang="ko-KR" sz="1400" dirty="0"/>
              <a:t>';</a:t>
            </a:r>
          </a:p>
          <a:p>
            <a:r>
              <a:rPr lang="en-US" altLang="ko-KR" sz="1400" dirty="0"/>
              <a:t>weight = weight + 5.0;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14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1115616" y="1785751"/>
            <a:ext cx="4470948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radius;</a:t>
            </a:r>
          </a:p>
          <a:p>
            <a:r>
              <a:rPr lang="en-US" altLang="ko-KR" sz="1400" b="1" dirty="0" smtClean="0"/>
              <a:t>char c1, c2, c3; </a:t>
            </a:r>
            <a:r>
              <a:rPr lang="en-US" altLang="ko-KR" sz="1400" dirty="0" smtClean="0"/>
              <a:t>// 3 </a:t>
            </a:r>
            <a:r>
              <a:rPr lang="ko-KR" altLang="en-US" sz="1400" dirty="0" smtClean="0"/>
              <a:t>개의 변수를 한 번에 선언한다</a:t>
            </a:r>
            <a:r>
              <a:rPr lang="en-US" altLang="ko-KR" sz="1400" dirty="0" smtClean="0"/>
              <a:t>.</a:t>
            </a:r>
            <a:endParaRPr lang="ko-KR" alt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853851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리터럴과 정수 리터럴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err="1" smtClean="0"/>
              <a:t>리터럴</a:t>
            </a:r>
            <a:r>
              <a:rPr lang="en-US" altLang="ko-KR" dirty="0" smtClean="0"/>
              <a:t>(literal)</a:t>
            </a:r>
          </a:p>
          <a:p>
            <a:pPr lvl="1"/>
            <a:r>
              <a:rPr lang="ko-KR" altLang="en-US" dirty="0" smtClean="0"/>
              <a:t>프로그램에서 직접 표현한 값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정수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실수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문자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논리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문자열 </a:t>
            </a:r>
            <a:r>
              <a:rPr lang="ko-KR" altLang="en-US" dirty="0" err="1" smtClean="0"/>
              <a:t>리터럴</a:t>
            </a:r>
            <a:r>
              <a:rPr lang="ko-KR" altLang="en-US" dirty="0" smtClean="0"/>
              <a:t> 있음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사례</a:t>
            </a:r>
            <a:r>
              <a:rPr lang="en-US" altLang="ko-KR" dirty="0" smtClean="0"/>
              <a:t>) 34</a:t>
            </a:r>
            <a:r>
              <a:rPr lang="en-US" altLang="ko-KR" dirty="0"/>
              <a:t>, 42.195, </a:t>
            </a:r>
            <a:r>
              <a:rPr lang="en-US" altLang="ko-KR" dirty="0" smtClean="0"/>
              <a:t>＇%＇, </a:t>
            </a:r>
            <a:r>
              <a:rPr lang="en-US" altLang="ko-KR" dirty="0"/>
              <a:t>true, </a:t>
            </a:r>
            <a:r>
              <a:rPr lang="en-US" altLang="ko-KR" dirty="0" smtClean="0"/>
              <a:t>＂hello＂</a:t>
            </a:r>
          </a:p>
          <a:p>
            <a:r>
              <a:rPr lang="ko-KR" altLang="en-US" dirty="0" smtClean="0"/>
              <a:t>정수 </a:t>
            </a:r>
            <a:r>
              <a:rPr lang="ko-KR" altLang="en-US" dirty="0" err="1" smtClean="0"/>
              <a:t>리터럴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10</a:t>
            </a:r>
            <a:r>
              <a:rPr lang="ko-KR" altLang="en-US" dirty="0" smtClean="0"/>
              <a:t>진수</a:t>
            </a:r>
            <a:r>
              <a:rPr lang="en-US" altLang="ko-KR" dirty="0" smtClean="0"/>
              <a:t>, 8</a:t>
            </a:r>
            <a:r>
              <a:rPr lang="ko-KR" altLang="en-US" dirty="0" smtClean="0"/>
              <a:t>진수</a:t>
            </a:r>
            <a:r>
              <a:rPr lang="en-US" altLang="ko-KR" dirty="0" smtClean="0"/>
              <a:t>, 16</a:t>
            </a:r>
            <a:r>
              <a:rPr lang="ko-KR" altLang="en-US" dirty="0" smtClean="0"/>
              <a:t>진수</a:t>
            </a:r>
            <a:r>
              <a:rPr lang="en-US" altLang="ko-KR" dirty="0" smtClean="0"/>
              <a:t>, 2</a:t>
            </a:r>
            <a:r>
              <a:rPr lang="ko-KR" altLang="en-US" dirty="0" smtClean="0"/>
              <a:t>진수 </a:t>
            </a:r>
            <a:r>
              <a:rPr lang="ko-KR" altLang="en-US" dirty="0" err="1" smtClean="0"/>
              <a:t>리터럴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정수 </a:t>
            </a:r>
            <a:r>
              <a:rPr lang="ko-KR" altLang="en-US" dirty="0" err="1" smtClean="0"/>
              <a:t>리터럴은</a:t>
            </a:r>
            <a:r>
              <a:rPr lang="ko-KR" altLang="en-US" dirty="0" smtClean="0"/>
              <a:t> </a:t>
            </a:r>
            <a:r>
              <a:rPr lang="en-US" altLang="ko-KR" dirty="0" err="1" smtClean="0"/>
              <a:t>int</a:t>
            </a:r>
            <a:r>
              <a:rPr lang="en-US" altLang="ko-KR" dirty="0" smtClean="0"/>
              <a:t> </a:t>
            </a:r>
            <a:r>
              <a:rPr lang="ko-KR" altLang="en-US" dirty="0" smtClean="0"/>
              <a:t>형으로 컴파일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long </a:t>
            </a:r>
            <a:r>
              <a:rPr lang="ko-KR" altLang="en-US" dirty="0" smtClean="0"/>
              <a:t>타입 </a:t>
            </a:r>
            <a:r>
              <a:rPr lang="ko-KR" altLang="en-US" dirty="0" err="1" smtClean="0"/>
              <a:t>리터럴은</a:t>
            </a:r>
            <a:r>
              <a:rPr lang="ko-KR" altLang="en-US" dirty="0" smtClean="0"/>
              <a:t> 숫자 뒤에 </a:t>
            </a:r>
            <a:r>
              <a:rPr lang="en-US" altLang="ko-KR" dirty="0" smtClean="0"/>
              <a:t>L 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l</a:t>
            </a:r>
            <a:r>
              <a:rPr lang="ko-KR" altLang="en-US" dirty="0" smtClean="0"/>
              <a:t>을 붙여 표시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ex) long g = 24L;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15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187624" y="3861048"/>
            <a:ext cx="4608512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+mj-ea"/>
                <a:ea typeface="+mj-ea"/>
              </a:rPr>
              <a:t>15 </a:t>
            </a:r>
            <a:r>
              <a:rPr lang="en-US" altLang="ko-KR" sz="1400" dirty="0" smtClean="0">
                <a:latin typeface="+mj-ea"/>
                <a:ea typeface="+mj-ea"/>
              </a:rPr>
              <a:t>	-&gt; </a:t>
            </a:r>
            <a:r>
              <a:rPr lang="en-US" altLang="ko-KR" sz="1400" dirty="0">
                <a:latin typeface="+mj-ea"/>
                <a:ea typeface="+mj-ea"/>
              </a:rPr>
              <a:t>10</a:t>
            </a:r>
            <a:r>
              <a:rPr lang="ko-KR" altLang="en-US" sz="1400" dirty="0">
                <a:latin typeface="+mj-ea"/>
                <a:ea typeface="+mj-ea"/>
              </a:rPr>
              <a:t>진수 </a:t>
            </a:r>
            <a:r>
              <a:rPr lang="ko-KR" altLang="en-US" sz="1400" dirty="0" err="1" smtClean="0">
                <a:latin typeface="+mj-ea"/>
                <a:ea typeface="+mj-ea"/>
              </a:rPr>
              <a:t>리터럴</a:t>
            </a:r>
            <a:r>
              <a:rPr lang="ko-KR" altLang="en-US" sz="1400" dirty="0" smtClean="0">
                <a:latin typeface="+mj-ea"/>
                <a:ea typeface="+mj-ea"/>
              </a:rPr>
              <a:t> </a:t>
            </a:r>
            <a:r>
              <a:rPr lang="en-US" altLang="ko-KR" sz="1400" dirty="0">
                <a:latin typeface="+mj-ea"/>
                <a:ea typeface="+mj-ea"/>
              </a:rPr>
              <a:t>15</a:t>
            </a:r>
          </a:p>
          <a:p>
            <a:r>
              <a:rPr lang="en-US" altLang="ko-KR" sz="1400" b="1" dirty="0">
                <a:latin typeface="+mj-ea"/>
                <a:ea typeface="+mj-ea"/>
              </a:rPr>
              <a:t>0</a:t>
            </a:r>
            <a:r>
              <a:rPr lang="en-US" altLang="ko-KR" sz="1400" dirty="0">
                <a:latin typeface="+mj-ea"/>
                <a:ea typeface="+mj-ea"/>
              </a:rPr>
              <a:t>15 </a:t>
            </a:r>
            <a:r>
              <a:rPr lang="en-US" altLang="ko-KR" sz="1400" dirty="0" smtClean="0">
                <a:latin typeface="+mj-ea"/>
                <a:ea typeface="+mj-ea"/>
              </a:rPr>
              <a:t>	-&gt; </a:t>
            </a:r>
            <a:r>
              <a:rPr lang="en-US" altLang="ko-KR" sz="1400" dirty="0">
                <a:latin typeface="+mj-ea"/>
                <a:ea typeface="+mj-ea"/>
              </a:rPr>
              <a:t>0</a:t>
            </a:r>
            <a:r>
              <a:rPr lang="ko-KR" altLang="en-US" sz="1400" dirty="0">
                <a:latin typeface="+mj-ea"/>
                <a:ea typeface="+mj-ea"/>
              </a:rPr>
              <a:t>으로 시작하면 </a:t>
            </a:r>
            <a:r>
              <a:rPr lang="en-US" altLang="ko-KR" sz="1400" dirty="0">
                <a:latin typeface="+mj-ea"/>
                <a:ea typeface="+mj-ea"/>
              </a:rPr>
              <a:t>8</a:t>
            </a:r>
            <a:r>
              <a:rPr lang="ko-KR" altLang="en-US" sz="1400" dirty="0">
                <a:latin typeface="+mj-ea"/>
                <a:ea typeface="+mj-ea"/>
              </a:rPr>
              <a:t>진수</a:t>
            </a:r>
            <a:r>
              <a:rPr lang="en-US" altLang="ko-KR" sz="1400" dirty="0">
                <a:latin typeface="+mj-ea"/>
                <a:ea typeface="+mj-ea"/>
              </a:rPr>
              <a:t>. </a:t>
            </a:r>
            <a:r>
              <a:rPr lang="ko-KR" altLang="en-US" sz="1400" dirty="0">
                <a:latin typeface="+mj-ea"/>
                <a:ea typeface="+mj-ea"/>
              </a:rPr>
              <a:t>십진수로 </a:t>
            </a:r>
            <a:r>
              <a:rPr lang="en-US" altLang="ko-KR" sz="1400" dirty="0">
                <a:latin typeface="+mj-ea"/>
                <a:ea typeface="+mj-ea"/>
              </a:rPr>
              <a:t>13</a:t>
            </a:r>
          </a:p>
          <a:p>
            <a:r>
              <a:rPr lang="en-US" altLang="ko-KR" sz="1400" b="1" dirty="0">
                <a:latin typeface="+mj-ea"/>
                <a:ea typeface="+mj-ea"/>
              </a:rPr>
              <a:t>0x</a:t>
            </a:r>
            <a:r>
              <a:rPr lang="en-US" altLang="ko-KR" sz="1400" dirty="0">
                <a:latin typeface="+mj-ea"/>
                <a:ea typeface="+mj-ea"/>
              </a:rPr>
              <a:t>15 </a:t>
            </a:r>
            <a:r>
              <a:rPr lang="en-US" altLang="ko-KR" sz="1400" dirty="0" smtClean="0">
                <a:latin typeface="+mj-ea"/>
                <a:ea typeface="+mj-ea"/>
              </a:rPr>
              <a:t>	-&gt; </a:t>
            </a:r>
            <a:r>
              <a:rPr lang="en-US" altLang="ko-KR" sz="1400" dirty="0">
                <a:latin typeface="+mj-ea"/>
                <a:ea typeface="+mj-ea"/>
              </a:rPr>
              <a:t>0x</a:t>
            </a:r>
            <a:r>
              <a:rPr lang="ko-KR" altLang="en-US" sz="1400" dirty="0">
                <a:latin typeface="+mj-ea"/>
                <a:ea typeface="+mj-ea"/>
              </a:rPr>
              <a:t>로 시작하면 </a:t>
            </a:r>
            <a:r>
              <a:rPr lang="en-US" altLang="ko-KR" sz="1400" dirty="0">
                <a:latin typeface="+mj-ea"/>
                <a:ea typeface="+mj-ea"/>
              </a:rPr>
              <a:t>16</a:t>
            </a:r>
            <a:r>
              <a:rPr lang="ko-KR" altLang="en-US" sz="1400" dirty="0">
                <a:latin typeface="+mj-ea"/>
                <a:ea typeface="+mj-ea"/>
              </a:rPr>
              <a:t>진수</a:t>
            </a:r>
            <a:r>
              <a:rPr lang="en-US" altLang="ko-KR" sz="1400" dirty="0">
                <a:latin typeface="+mj-ea"/>
                <a:ea typeface="+mj-ea"/>
              </a:rPr>
              <a:t>. </a:t>
            </a:r>
            <a:r>
              <a:rPr lang="ko-KR" altLang="en-US" sz="1400" dirty="0">
                <a:latin typeface="+mj-ea"/>
                <a:ea typeface="+mj-ea"/>
              </a:rPr>
              <a:t>십진수로 </a:t>
            </a:r>
            <a:r>
              <a:rPr lang="en-US" altLang="ko-KR" sz="1400" dirty="0">
                <a:latin typeface="+mj-ea"/>
                <a:ea typeface="+mj-ea"/>
              </a:rPr>
              <a:t>21</a:t>
            </a:r>
          </a:p>
          <a:p>
            <a:r>
              <a:rPr lang="en-US" altLang="ko-KR" sz="1400" b="1" dirty="0">
                <a:latin typeface="+mj-ea"/>
                <a:ea typeface="+mj-ea"/>
              </a:rPr>
              <a:t>0b</a:t>
            </a:r>
            <a:r>
              <a:rPr lang="en-US" altLang="ko-KR" sz="1400" dirty="0">
                <a:latin typeface="+mj-ea"/>
                <a:ea typeface="+mj-ea"/>
              </a:rPr>
              <a:t>0101 </a:t>
            </a:r>
            <a:r>
              <a:rPr lang="en-US" altLang="ko-KR" sz="1400" dirty="0" smtClean="0">
                <a:latin typeface="+mj-ea"/>
                <a:ea typeface="+mj-ea"/>
              </a:rPr>
              <a:t>	-&gt; </a:t>
            </a:r>
            <a:r>
              <a:rPr lang="en-US" altLang="ko-KR" sz="1400" dirty="0">
                <a:latin typeface="+mj-ea"/>
                <a:ea typeface="+mj-ea"/>
              </a:rPr>
              <a:t>0b</a:t>
            </a:r>
            <a:r>
              <a:rPr lang="ko-KR" altLang="en-US" sz="1400" dirty="0">
                <a:latin typeface="+mj-ea"/>
                <a:ea typeface="+mj-ea"/>
              </a:rPr>
              <a:t>로 시작하면 </a:t>
            </a:r>
            <a:r>
              <a:rPr lang="en-US" altLang="ko-KR" sz="1400" dirty="0">
                <a:latin typeface="+mj-ea"/>
                <a:ea typeface="+mj-ea"/>
              </a:rPr>
              <a:t>2</a:t>
            </a:r>
            <a:r>
              <a:rPr lang="ko-KR" altLang="en-US" sz="1400" dirty="0">
                <a:latin typeface="+mj-ea"/>
                <a:ea typeface="+mj-ea"/>
              </a:rPr>
              <a:t>진수</a:t>
            </a:r>
            <a:r>
              <a:rPr lang="en-US" altLang="ko-KR" sz="1400" dirty="0">
                <a:latin typeface="+mj-ea"/>
                <a:ea typeface="+mj-ea"/>
              </a:rPr>
              <a:t>. </a:t>
            </a:r>
            <a:r>
              <a:rPr lang="ko-KR" altLang="en-US" sz="1400" dirty="0">
                <a:latin typeface="+mj-ea"/>
                <a:ea typeface="+mj-ea"/>
              </a:rPr>
              <a:t>십진수로 </a:t>
            </a:r>
            <a:r>
              <a:rPr lang="en-US" altLang="ko-KR" sz="1400" dirty="0">
                <a:latin typeface="+mj-ea"/>
                <a:ea typeface="+mj-ea"/>
              </a:rPr>
              <a:t>5</a:t>
            </a:r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588224" y="3861048"/>
            <a:ext cx="1512168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err="1">
                <a:latin typeface="+mj-ea"/>
                <a:ea typeface="+mj-ea"/>
              </a:rPr>
              <a:t>int</a:t>
            </a:r>
            <a:r>
              <a:rPr lang="en-US" altLang="ko-KR" sz="1400" dirty="0">
                <a:latin typeface="+mj-ea"/>
                <a:ea typeface="+mj-ea"/>
              </a:rPr>
              <a:t> n = 15;</a:t>
            </a:r>
          </a:p>
          <a:p>
            <a:r>
              <a:rPr lang="en-US" altLang="ko-KR" sz="1400" dirty="0" err="1">
                <a:latin typeface="+mj-ea"/>
                <a:ea typeface="+mj-ea"/>
              </a:rPr>
              <a:t>int</a:t>
            </a:r>
            <a:r>
              <a:rPr lang="en-US" altLang="ko-KR" sz="1400" dirty="0">
                <a:latin typeface="+mj-ea"/>
                <a:ea typeface="+mj-ea"/>
              </a:rPr>
              <a:t> m = 015;</a:t>
            </a:r>
          </a:p>
          <a:p>
            <a:r>
              <a:rPr lang="en-US" altLang="ko-KR" sz="1400" dirty="0" err="1">
                <a:latin typeface="+mj-ea"/>
                <a:ea typeface="+mj-ea"/>
              </a:rPr>
              <a:t>int</a:t>
            </a:r>
            <a:r>
              <a:rPr lang="en-US" altLang="ko-KR" sz="1400" dirty="0">
                <a:latin typeface="+mj-ea"/>
                <a:ea typeface="+mj-ea"/>
              </a:rPr>
              <a:t> k = 0x15</a:t>
            </a:r>
            <a:r>
              <a:rPr lang="en-US" altLang="ko-KR" sz="1400" dirty="0" smtClean="0">
                <a:latin typeface="+mj-ea"/>
                <a:ea typeface="+mj-ea"/>
              </a:rPr>
              <a:t>;</a:t>
            </a:r>
          </a:p>
          <a:p>
            <a:r>
              <a:rPr lang="en-US" altLang="ko-KR" sz="1400" dirty="0" err="1">
                <a:latin typeface="+mj-ea"/>
                <a:ea typeface="+mj-ea"/>
              </a:rPr>
              <a:t>int</a:t>
            </a:r>
            <a:r>
              <a:rPr lang="en-US" altLang="ko-KR" sz="1400" dirty="0">
                <a:latin typeface="+mj-ea"/>
                <a:ea typeface="+mj-ea"/>
              </a:rPr>
              <a:t> </a:t>
            </a:r>
            <a:r>
              <a:rPr lang="en-US" altLang="ko-KR" sz="1400" dirty="0" smtClean="0">
                <a:latin typeface="+mj-ea"/>
                <a:ea typeface="+mj-ea"/>
              </a:rPr>
              <a:t>b </a:t>
            </a:r>
            <a:r>
              <a:rPr lang="en-US" altLang="ko-KR" sz="1400" dirty="0">
                <a:latin typeface="+mj-ea"/>
                <a:ea typeface="+mj-ea"/>
              </a:rPr>
              <a:t>= </a:t>
            </a:r>
            <a:r>
              <a:rPr lang="en-US" altLang="ko-KR" sz="1400" dirty="0" smtClean="0">
                <a:latin typeface="+mj-ea"/>
                <a:ea typeface="+mj-ea"/>
              </a:rPr>
              <a:t>0b0101;</a:t>
            </a:r>
            <a:endParaRPr lang="en-US" altLang="ko-KR" sz="1400" dirty="0">
              <a:latin typeface="+mj-ea"/>
              <a:ea typeface="+mj-ea"/>
            </a:endParaRPr>
          </a:p>
        </p:txBody>
      </p:sp>
      <p:sp>
        <p:nvSpPr>
          <p:cNvPr id="11" name="오른쪽 화살표 10"/>
          <p:cNvSpPr/>
          <p:nvPr/>
        </p:nvSpPr>
        <p:spPr>
          <a:xfrm>
            <a:off x="6012160" y="4221088"/>
            <a:ext cx="360040" cy="216024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96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실수 </a:t>
            </a:r>
            <a:r>
              <a:rPr lang="ko-KR" altLang="en-US" dirty="0" err="1" smtClean="0"/>
              <a:t>리터럴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소수점 형태나 지수 형태로 표현한 실수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12. 12.0 .1234 0.1234 1234E-4</a:t>
            </a:r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실수 </a:t>
            </a:r>
            <a:r>
              <a:rPr lang="ko-KR" altLang="en-US" dirty="0"/>
              <a:t>타입 </a:t>
            </a:r>
            <a:r>
              <a:rPr lang="ko-KR" altLang="en-US" dirty="0" err="1"/>
              <a:t>리터럴은</a:t>
            </a:r>
            <a:r>
              <a:rPr lang="ko-KR" altLang="en-US" dirty="0"/>
              <a:t> </a:t>
            </a:r>
            <a:r>
              <a:rPr lang="en-US" altLang="ko-KR" dirty="0"/>
              <a:t>double </a:t>
            </a:r>
            <a:r>
              <a:rPr lang="ko-KR" altLang="en-US" dirty="0"/>
              <a:t>타입으로 컴파일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숫자 뒤에 </a:t>
            </a:r>
            <a:r>
              <a:rPr lang="en-US" altLang="ko-KR" dirty="0" smtClean="0"/>
              <a:t>f(float)</a:t>
            </a:r>
            <a:r>
              <a:rPr lang="ko-KR" altLang="en-US" dirty="0" smtClean="0"/>
              <a:t>나 </a:t>
            </a:r>
            <a:r>
              <a:rPr lang="en-US" altLang="ko-KR" dirty="0" smtClean="0"/>
              <a:t>d(double)</a:t>
            </a:r>
            <a:r>
              <a:rPr lang="ko-KR" altLang="en-US" dirty="0" smtClean="0"/>
              <a:t>을 명시적으로 붙이기도 함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381055" y="2857163"/>
            <a:ext cx="6696744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600" dirty="0" smtClean="0"/>
              <a:t>double d = 0.1234;</a:t>
            </a:r>
          </a:p>
          <a:p>
            <a:r>
              <a:rPr lang="en-US" altLang="ko-KR" sz="1600" dirty="0" smtClean="0"/>
              <a:t>double e = 1234E-4; // 1234E-4 = 1234x10</a:t>
            </a:r>
            <a:r>
              <a:rPr lang="en-US" altLang="ko-KR" sz="1600" baseline="30000" dirty="0" smtClean="0"/>
              <a:t>-4</a:t>
            </a:r>
            <a:r>
              <a:rPr lang="ko-KR" altLang="en-US" sz="1600" dirty="0" smtClean="0"/>
              <a:t>이므로 </a:t>
            </a:r>
            <a:r>
              <a:rPr lang="en-US" altLang="ko-KR" sz="1600" dirty="0" smtClean="0"/>
              <a:t>0.1234</a:t>
            </a:r>
            <a:r>
              <a:rPr lang="ko-KR" altLang="en-US" sz="1600" dirty="0" smtClean="0"/>
              <a:t>와 동일</a:t>
            </a:r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1381055" y="4509120"/>
            <a:ext cx="6696744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600" dirty="0"/>
              <a:t>float f = 0.1234</a:t>
            </a:r>
            <a:r>
              <a:rPr lang="en-US" altLang="ko-KR" sz="1600" b="1" dirty="0"/>
              <a:t>f</a:t>
            </a:r>
            <a:r>
              <a:rPr lang="en-US" altLang="ko-KR" sz="1600" dirty="0"/>
              <a:t>;</a:t>
            </a:r>
          </a:p>
          <a:p>
            <a:r>
              <a:rPr lang="en-US" altLang="ko-KR" sz="1600" dirty="0"/>
              <a:t>double w = .1234</a:t>
            </a:r>
            <a:r>
              <a:rPr lang="en-US" altLang="ko-KR" sz="1600" b="1" dirty="0"/>
              <a:t>D</a:t>
            </a:r>
            <a:r>
              <a:rPr lang="en-US" altLang="ko-KR" sz="1600" dirty="0"/>
              <a:t>; // .1234D</a:t>
            </a:r>
            <a:r>
              <a:rPr lang="ko-KR" altLang="en-US" sz="1600" dirty="0"/>
              <a:t>와 </a:t>
            </a:r>
            <a:r>
              <a:rPr lang="en-US" altLang="ko-KR" sz="1600" dirty="0"/>
              <a:t>.1234</a:t>
            </a:r>
            <a:r>
              <a:rPr lang="ko-KR" altLang="en-US" sz="1600" dirty="0"/>
              <a:t>는 동일</a:t>
            </a:r>
          </a:p>
        </p:txBody>
      </p:sp>
    </p:spTree>
    <p:extLst>
      <p:ext uri="{BB962C8B-B14F-4D97-AF65-F5344CB8AC3E}">
        <p14:creationId xmlns:p14="http://schemas.microsoft.com/office/powerpoint/2010/main" val="395184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문자 </a:t>
            </a:r>
            <a:r>
              <a:rPr lang="ko-KR" altLang="en-US" dirty="0" err="1" smtClean="0"/>
              <a:t>리터럴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lvl="1"/>
            <a:r>
              <a:rPr lang="ko-KR" altLang="en-US" dirty="0" smtClean="0"/>
              <a:t>단일 인용부호</a:t>
            </a:r>
            <a:r>
              <a:rPr lang="en-US" altLang="ko-KR" dirty="0" smtClean="0"/>
              <a:t>(' ')</a:t>
            </a:r>
            <a:r>
              <a:rPr lang="ko-KR" altLang="en-US" dirty="0" smtClean="0"/>
              <a:t>로 문자 표현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사례</a:t>
            </a:r>
            <a:r>
              <a:rPr lang="en-US" altLang="ko-KR" dirty="0" smtClean="0"/>
              <a:t>) 'w</a:t>
            </a:r>
            <a:r>
              <a:rPr lang="en-US" altLang="ko-KR" dirty="0"/>
              <a:t>', 'A', '</a:t>
            </a:r>
            <a:r>
              <a:rPr lang="ko-KR" altLang="en-US" dirty="0"/>
              <a:t>가</a:t>
            </a:r>
            <a:r>
              <a:rPr lang="en-US" altLang="ko-KR" dirty="0"/>
              <a:t>', '*', '3', '</a:t>
            </a:r>
            <a:r>
              <a:rPr lang="ko-KR" altLang="en-US" dirty="0"/>
              <a:t>글</a:t>
            </a:r>
            <a:r>
              <a:rPr lang="en-US" altLang="ko-KR" dirty="0"/>
              <a:t>', \</a:t>
            </a:r>
            <a:r>
              <a:rPr lang="en-US" altLang="ko-KR" dirty="0" smtClean="0"/>
              <a:t>u0041</a:t>
            </a:r>
          </a:p>
          <a:p>
            <a:pPr lvl="2"/>
            <a:r>
              <a:rPr lang="en-US" altLang="ko-KR" dirty="0" smtClean="0"/>
              <a:t>\u</a:t>
            </a:r>
            <a:r>
              <a:rPr lang="ko-KR" altLang="en-US" dirty="0" smtClean="0"/>
              <a:t>다음에 </a:t>
            </a:r>
            <a:r>
              <a:rPr lang="en-US" altLang="ko-KR" dirty="0" smtClean="0"/>
              <a:t>4</a:t>
            </a:r>
            <a:r>
              <a:rPr lang="ko-KR" altLang="en-US" dirty="0" smtClean="0"/>
              <a:t>자리 </a:t>
            </a:r>
            <a:r>
              <a:rPr lang="en-US" altLang="ko-KR" dirty="0" smtClean="0"/>
              <a:t>16</a:t>
            </a:r>
            <a:r>
              <a:rPr lang="ko-KR" altLang="en-US" dirty="0" smtClean="0"/>
              <a:t>진수</a:t>
            </a:r>
            <a:r>
              <a:rPr lang="en-US" altLang="ko-KR" dirty="0" smtClean="0"/>
              <a:t>(2</a:t>
            </a:r>
            <a:r>
              <a:rPr lang="ko-KR" altLang="en-US" dirty="0" smtClean="0"/>
              <a:t>바이트의 유니코드</a:t>
            </a:r>
            <a:r>
              <a:rPr lang="en-US" altLang="ko-KR" dirty="0"/>
              <a:t>)</a:t>
            </a:r>
            <a:endParaRPr lang="en-US" altLang="ko-KR" dirty="0" smtClean="0"/>
          </a:p>
          <a:p>
            <a:pPr lvl="3"/>
            <a:r>
              <a:rPr lang="en-US" altLang="ko-KR" dirty="0" smtClean="0"/>
              <a:t>\u0041 -&gt; </a:t>
            </a:r>
            <a:r>
              <a:rPr lang="ko-KR" altLang="en-US" dirty="0" smtClean="0"/>
              <a:t>문자 </a:t>
            </a:r>
            <a:r>
              <a:rPr lang="en-US" altLang="ko-KR" dirty="0" smtClean="0"/>
              <a:t>'A'</a:t>
            </a:r>
            <a:r>
              <a:rPr lang="ko-KR" altLang="en-US" dirty="0" smtClean="0"/>
              <a:t>의 유니코드</a:t>
            </a:r>
            <a:r>
              <a:rPr lang="en-US" altLang="ko-KR" dirty="0" smtClean="0"/>
              <a:t>(0041)</a:t>
            </a:r>
            <a:endParaRPr lang="ko-KR" altLang="en-US" dirty="0" smtClean="0"/>
          </a:p>
          <a:p>
            <a:pPr lvl="3"/>
            <a:r>
              <a:rPr lang="en-US" altLang="ko-KR" dirty="0" smtClean="0"/>
              <a:t>\uae00 -&gt; </a:t>
            </a:r>
            <a:r>
              <a:rPr lang="ko-KR" altLang="en-US" dirty="0" smtClean="0"/>
              <a:t>한글문자 </a:t>
            </a:r>
            <a:r>
              <a:rPr lang="en-US" altLang="ko-KR" dirty="0" smtClean="0"/>
              <a:t>'</a:t>
            </a:r>
            <a:r>
              <a:rPr lang="ko-KR" altLang="en-US" dirty="0" smtClean="0"/>
              <a:t>글</a:t>
            </a:r>
            <a:r>
              <a:rPr lang="en-US" altLang="ko-KR" dirty="0" smtClean="0"/>
              <a:t>'</a:t>
            </a:r>
            <a:r>
              <a:rPr lang="ko-KR" altLang="en-US" dirty="0" smtClean="0"/>
              <a:t>의 유니코드</a:t>
            </a:r>
            <a:r>
              <a:rPr lang="en-US" altLang="ko-KR" dirty="0" smtClean="0"/>
              <a:t>(ae00)</a:t>
            </a:r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r>
              <a:rPr lang="ko-KR" altLang="en-US" dirty="0" smtClean="0"/>
              <a:t>특수문자 </a:t>
            </a:r>
            <a:r>
              <a:rPr lang="ko-KR" altLang="en-US" dirty="0" err="1"/>
              <a:t>리터럴은</a:t>
            </a:r>
            <a:r>
              <a:rPr lang="ko-KR" altLang="en-US" dirty="0"/>
              <a:t> 백슬래시</a:t>
            </a:r>
            <a:r>
              <a:rPr lang="en-US" altLang="ko-KR" dirty="0"/>
              <a:t>(\)</a:t>
            </a:r>
            <a:r>
              <a:rPr lang="ko-KR" altLang="en-US" dirty="0"/>
              <a:t>로 시작</a:t>
            </a:r>
            <a:endParaRPr lang="en-US" altLang="ko-KR" dirty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1331640" y="3068960"/>
            <a:ext cx="6423590" cy="10772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char a = 'A';</a:t>
            </a:r>
            <a:endParaRPr lang="ko-KR" altLang="en-US" sz="16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char b = '</a:t>
            </a:r>
            <a:r>
              <a:rPr lang="ko-KR" altLang="en-US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글</a:t>
            </a:r>
            <a:r>
              <a:rPr lang="en-US" altLang="ko-KR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';</a:t>
            </a:r>
            <a:endParaRPr lang="ko-KR" altLang="en-US" sz="16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char c = \u0041; // </a:t>
            </a:r>
            <a:r>
              <a:rPr lang="ko-KR" altLang="en-US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문자 </a:t>
            </a:r>
            <a:r>
              <a:rPr lang="en-US" altLang="ko-KR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'A'</a:t>
            </a:r>
            <a:r>
              <a:rPr lang="ko-KR" altLang="en-US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의 유니코드 값</a:t>
            </a:r>
            <a:r>
              <a:rPr lang="en-US" altLang="ko-KR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(0041) </a:t>
            </a:r>
            <a:r>
              <a:rPr lang="ko-KR" altLang="en-US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사용</a:t>
            </a:r>
            <a:endParaRPr lang="ko-KR" altLang="en-US" sz="16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char d = \uae00; // </a:t>
            </a:r>
            <a:r>
              <a:rPr lang="ko-KR" altLang="en-US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문자 </a:t>
            </a:r>
            <a:r>
              <a:rPr lang="en-US" altLang="ko-KR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'</a:t>
            </a:r>
            <a:r>
              <a:rPr lang="ko-KR" altLang="en-US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글</a:t>
            </a:r>
            <a:r>
              <a:rPr lang="en-US" altLang="ko-KR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'</a:t>
            </a:r>
            <a:r>
              <a:rPr lang="ko-KR" altLang="en-US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의 유니코드 값</a:t>
            </a:r>
            <a:r>
              <a:rPr lang="en-US" altLang="ko-KR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(ae00) </a:t>
            </a:r>
            <a:r>
              <a:rPr lang="ko-KR" altLang="en-US" sz="16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사용</a:t>
            </a:r>
            <a:endParaRPr lang="ko-KR" altLang="en-US" sz="1600" kern="0" spc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4869160"/>
            <a:ext cx="6351582" cy="1601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14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논리 </a:t>
            </a:r>
            <a:r>
              <a:rPr lang="ko-KR" altLang="en-US" dirty="0" err="1" smtClean="0"/>
              <a:t>리터럴과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boolean</a:t>
            </a:r>
            <a:r>
              <a:rPr lang="en-US" altLang="ko-KR" dirty="0" smtClean="0"/>
              <a:t> </a:t>
            </a:r>
            <a:r>
              <a:rPr lang="ko-KR" altLang="en-US" dirty="0" smtClean="0"/>
              <a:t>타입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논리 </a:t>
            </a:r>
            <a:r>
              <a:rPr lang="ko-KR" altLang="en-US" dirty="0" err="1" smtClean="0"/>
              <a:t>리터럴은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2</a:t>
            </a:r>
            <a:r>
              <a:rPr lang="ko-KR" altLang="en-US" dirty="0" smtClean="0"/>
              <a:t>개뿐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 </a:t>
            </a:r>
            <a:r>
              <a:rPr lang="en-US" altLang="ko-KR" dirty="0" smtClean="0"/>
              <a:t>true</a:t>
            </a:r>
            <a:r>
              <a:rPr lang="en-US" altLang="ko-KR" dirty="0"/>
              <a:t>,</a:t>
            </a:r>
            <a:r>
              <a:rPr lang="ko-KR" altLang="en-US" dirty="0" smtClean="0"/>
              <a:t> </a:t>
            </a:r>
            <a:r>
              <a:rPr lang="en-US" altLang="ko-KR" dirty="0" smtClean="0"/>
              <a:t>false</a:t>
            </a:r>
          </a:p>
          <a:p>
            <a:pPr lvl="1"/>
            <a:r>
              <a:rPr lang="en-US" altLang="ko-KR" dirty="0" err="1"/>
              <a:t>boolean</a:t>
            </a:r>
            <a:r>
              <a:rPr lang="en-US" altLang="ko-KR" dirty="0"/>
              <a:t> </a:t>
            </a:r>
            <a:r>
              <a:rPr lang="ko-KR" altLang="en-US" dirty="0"/>
              <a:t>타입 변수에 치환하거나 </a:t>
            </a:r>
            <a:r>
              <a:rPr lang="ko-KR" altLang="en-US" dirty="0" err="1"/>
              <a:t>조건문에</a:t>
            </a:r>
            <a:r>
              <a:rPr lang="ko-KR" altLang="en-US" dirty="0"/>
              <a:t> 이용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18</a:t>
            </a:fld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598567" y="2852936"/>
            <a:ext cx="7965653" cy="1600438"/>
            <a:chOff x="710803" y="2708920"/>
            <a:chExt cx="7965653" cy="1600438"/>
          </a:xfrm>
        </p:grpSpPr>
        <p:sp>
          <p:nvSpPr>
            <p:cNvPr id="8" name="직사각형 7"/>
            <p:cNvSpPr/>
            <p:nvPr/>
          </p:nvSpPr>
          <p:spPr>
            <a:xfrm>
              <a:off x="1115616" y="2708920"/>
              <a:ext cx="7560840" cy="1600438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400" dirty="0" err="1"/>
                <a:t>boolean</a:t>
              </a:r>
              <a:r>
                <a:rPr lang="en-US" altLang="ko-KR" sz="1400" dirty="0"/>
                <a:t> a = true;</a:t>
              </a:r>
            </a:p>
            <a:p>
              <a:r>
                <a:rPr lang="en-US" altLang="ko-KR" sz="1400" dirty="0" err="1"/>
                <a:t>boolean</a:t>
              </a:r>
              <a:r>
                <a:rPr lang="en-US" altLang="ko-KR" sz="1400" dirty="0"/>
                <a:t> b = 10 &gt; 0; // 10&gt;0</a:t>
              </a:r>
              <a:r>
                <a:rPr lang="ko-KR" altLang="en-US" sz="1400" dirty="0"/>
                <a:t>가 참이므로 </a:t>
              </a:r>
              <a:r>
                <a:rPr lang="en-US" altLang="ko-KR" sz="1400" dirty="0"/>
                <a:t>b </a:t>
              </a:r>
              <a:r>
                <a:rPr lang="ko-KR" altLang="en-US" sz="1400" dirty="0"/>
                <a:t>값은 </a:t>
              </a:r>
              <a:r>
                <a:rPr lang="en-US" altLang="ko-KR" sz="1400" dirty="0"/>
                <a:t>true</a:t>
              </a:r>
            </a:p>
            <a:p>
              <a:r>
                <a:rPr lang="en-US" altLang="ko-KR" sz="1400" dirty="0" err="1"/>
                <a:t>boolean</a:t>
              </a:r>
              <a:r>
                <a:rPr lang="en-US" altLang="ko-KR" sz="1400" dirty="0"/>
                <a:t> </a:t>
              </a:r>
              <a:r>
                <a:rPr lang="en-US" altLang="ko-KR" sz="1400" b="1" dirty="0"/>
                <a:t>c = 1</a:t>
              </a:r>
              <a:r>
                <a:rPr lang="en-US" altLang="ko-KR" sz="1400" dirty="0"/>
                <a:t>; // </a:t>
              </a:r>
              <a:r>
                <a:rPr lang="ko-KR" altLang="en-US" sz="1400" dirty="0" smtClean="0"/>
                <a:t>타입 불일치 </a:t>
              </a:r>
              <a:r>
                <a:rPr lang="ko-KR" altLang="en-US" sz="1400" dirty="0"/>
                <a:t>오류</a:t>
              </a:r>
              <a:r>
                <a:rPr lang="en-US" altLang="ko-KR" sz="1400" dirty="0"/>
                <a:t>. C/C++</a:t>
              </a:r>
              <a:r>
                <a:rPr lang="ko-KR" altLang="en-US" sz="1400" dirty="0"/>
                <a:t>와 달리 자바에서 </a:t>
              </a:r>
              <a:r>
                <a:rPr lang="en-US" altLang="ko-KR" sz="1400" dirty="0"/>
                <a:t>1,0</a:t>
              </a:r>
              <a:r>
                <a:rPr lang="ko-KR" altLang="en-US" sz="1400" dirty="0"/>
                <a:t>을 참</a:t>
              </a:r>
              <a:r>
                <a:rPr lang="en-US" altLang="ko-KR" sz="1400" dirty="0"/>
                <a:t>, </a:t>
              </a:r>
              <a:r>
                <a:rPr lang="ko-KR" altLang="en-US" sz="1400" dirty="0"/>
                <a:t>거짓으로 사용 </a:t>
              </a:r>
              <a:r>
                <a:rPr lang="ko-KR" altLang="en-US" sz="1400" dirty="0" smtClean="0"/>
                <a:t>불가</a:t>
              </a:r>
              <a:endParaRPr lang="en-US" altLang="ko-KR" sz="1400" dirty="0" smtClean="0"/>
            </a:p>
            <a:p>
              <a:endParaRPr lang="ko-KR" altLang="en-US" sz="1400" dirty="0"/>
            </a:p>
            <a:p>
              <a:r>
                <a:rPr lang="en-US" altLang="ko-KR" sz="1400" dirty="0"/>
                <a:t>while(</a:t>
              </a:r>
              <a:r>
                <a:rPr lang="en-US" altLang="ko-KR" sz="1400" b="1" dirty="0"/>
                <a:t>true</a:t>
              </a:r>
              <a:r>
                <a:rPr lang="en-US" altLang="ko-KR" sz="1400" dirty="0"/>
                <a:t>) { // </a:t>
              </a:r>
              <a:r>
                <a:rPr lang="ko-KR" altLang="en-US" sz="1400" dirty="0"/>
                <a:t>무한 </a:t>
              </a:r>
              <a:r>
                <a:rPr lang="ko-KR" altLang="en-US" sz="1400" dirty="0" smtClean="0"/>
                <a:t>루프</a:t>
              </a:r>
              <a:r>
                <a:rPr lang="en-US" altLang="ko-KR" sz="1400" dirty="0" smtClean="0"/>
                <a:t>. while(1)</a:t>
              </a:r>
              <a:r>
                <a:rPr lang="ko-KR" altLang="en-US" sz="1400" dirty="0" smtClean="0"/>
                <a:t>로 사용하면 안 됨</a:t>
              </a:r>
              <a:endParaRPr lang="ko-KR" altLang="en-US" sz="1400" dirty="0"/>
            </a:p>
            <a:p>
              <a:r>
                <a:rPr lang="en-US" altLang="ko-KR" sz="1400" dirty="0"/>
                <a:t>...</a:t>
              </a:r>
            </a:p>
            <a:p>
              <a:r>
                <a:rPr lang="en-US" altLang="ko-KR" sz="1400" dirty="0"/>
                <a:t>}</a:t>
              </a:r>
              <a:endParaRPr lang="ko-KR" altLang="en-US" sz="1400" dirty="0"/>
            </a:p>
          </p:txBody>
        </p:sp>
        <p:pic>
          <p:nvPicPr>
            <p:cNvPr id="9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10803" y="3151310"/>
              <a:ext cx="404813" cy="2952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9347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Tip: </a:t>
            </a:r>
            <a:r>
              <a:rPr lang="ko-KR" altLang="en-US" dirty="0" smtClean="0"/>
              <a:t>기본 타입 이외의 </a:t>
            </a:r>
            <a:r>
              <a:rPr lang="ko-KR" altLang="en-US" dirty="0" err="1" smtClean="0"/>
              <a:t>리터럴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null </a:t>
            </a:r>
            <a:r>
              <a:rPr lang="ko-KR" altLang="en-US" dirty="0" err="1" smtClean="0"/>
              <a:t>리터럴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레퍼런스에</a:t>
            </a:r>
            <a:r>
              <a:rPr lang="ko-KR" altLang="en-US" dirty="0" smtClean="0"/>
              <a:t> 대입 사용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문자열 </a:t>
            </a:r>
            <a:r>
              <a:rPr lang="ko-KR" altLang="en-US" dirty="0" err="1" smtClean="0"/>
              <a:t>리터럴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스트링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리터럴</a:t>
            </a:r>
            <a:r>
              <a:rPr lang="en-US" altLang="ko-KR" dirty="0" smtClean="0"/>
              <a:t>)</a:t>
            </a:r>
          </a:p>
          <a:p>
            <a:pPr lvl="1"/>
            <a:r>
              <a:rPr lang="ko-KR" altLang="en-US" dirty="0" smtClean="0"/>
              <a:t>이중 인용부호로 묶어 표현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사례</a:t>
            </a:r>
            <a:r>
              <a:rPr lang="en-US" altLang="ko-KR" dirty="0" smtClean="0"/>
              <a:t>) "</a:t>
            </a:r>
            <a:r>
              <a:rPr lang="en-US" altLang="ko-KR" dirty="0"/>
              <a:t>Good", "Morning", "</a:t>
            </a:r>
            <a:r>
              <a:rPr lang="ko-KR" altLang="en-US" dirty="0"/>
              <a:t>자바</a:t>
            </a:r>
            <a:r>
              <a:rPr lang="en-US" altLang="ko-KR" dirty="0"/>
              <a:t>", "3.19", "26", "a</a:t>
            </a:r>
            <a:r>
              <a:rPr lang="en-US" altLang="ko-KR" dirty="0" smtClean="0"/>
              <a:t>"</a:t>
            </a:r>
          </a:p>
          <a:p>
            <a:pPr lvl="1"/>
            <a:r>
              <a:rPr lang="ko-KR" altLang="en-US" dirty="0" smtClean="0"/>
              <a:t>문자열 </a:t>
            </a:r>
            <a:r>
              <a:rPr lang="ko-KR" altLang="en-US" dirty="0" err="1" smtClean="0"/>
              <a:t>리터럴은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String </a:t>
            </a:r>
            <a:r>
              <a:rPr lang="ko-KR" altLang="en-US" dirty="0" smtClean="0"/>
              <a:t>객체로 자동 처리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259632" y="5085184"/>
            <a:ext cx="5310336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600" dirty="0" smtClean="0"/>
              <a:t>String </a:t>
            </a:r>
            <a:r>
              <a:rPr lang="en-US" altLang="ko-KR" sz="1600" dirty="0" err="1" smtClean="0"/>
              <a:t>str</a:t>
            </a:r>
            <a:r>
              <a:rPr lang="en-US" altLang="ko-KR" sz="1600" dirty="0" smtClean="0"/>
              <a:t> = “Good";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1259632" y="2276872"/>
            <a:ext cx="5310336" cy="58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600" strike="sngStrike" dirty="0" err="1"/>
              <a:t>int</a:t>
            </a:r>
            <a:r>
              <a:rPr lang="en-US" altLang="ko-KR" sz="1600" strike="sngStrike" dirty="0"/>
              <a:t> n = null</a:t>
            </a:r>
            <a:r>
              <a:rPr lang="en-US" altLang="ko-KR" sz="1600" dirty="0"/>
              <a:t>;	// </a:t>
            </a:r>
            <a:r>
              <a:rPr lang="ko-KR" altLang="en-US" sz="1600" dirty="0"/>
              <a:t>기본</a:t>
            </a:r>
            <a:r>
              <a:rPr lang="en-US" altLang="ko-KR" sz="1600" dirty="0"/>
              <a:t> </a:t>
            </a:r>
            <a:r>
              <a:rPr lang="ko-KR" altLang="en-US" sz="1600" dirty="0" smtClean="0"/>
              <a:t>타입에 </a:t>
            </a:r>
            <a:r>
              <a:rPr lang="ko-KR" altLang="en-US" sz="1600" dirty="0"/>
              <a:t>사용 불가</a:t>
            </a:r>
            <a:endParaRPr lang="en-US" altLang="ko-KR" sz="1600" dirty="0"/>
          </a:p>
          <a:p>
            <a:r>
              <a:rPr lang="en-US" altLang="ko-KR" sz="1600" dirty="0"/>
              <a:t>String </a:t>
            </a:r>
            <a:r>
              <a:rPr lang="en-US" altLang="ko-KR" sz="1600" dirty="0" err="1"/>
              <a:t>str</a:t>
            </a:r>
            <a:r>
              <a:rPr lang="en-US" altLang="ko-KR" sz="1600" dirty="0"/>
              <a:t> = null;</a:t>
            </a: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4819" y="2282777"/>
            <a:ext cx="40481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1607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2-1 </a:t>
            </a:r>
            <a:r>
              <a:rPr lang="ko-KR" altLang="en-US" dirty="0" smtClean="0"/>
              <a:t>자바프로그램의 기본 구조</a:t>
            </a:r>
            <a:endParaRPr lang="ko-KR" altLang="en-US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</a:t>
            </a:fld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475655" y="1405800"/>
            <a:ext cx="5400601" cy="475950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pPr defTabSz="180000"/>
            <a:r>
              <a:rPr lang="en-US" altLang="ko-KR" sz="1400" dirty="0" smtClean="0">
                <a:solidFill>
                  <a:srgbClr val="0070C0"/>
                </a:solidFill>
              </a:rPr>
              <a:t>/* </a:t>
            </a:r>
          </a:p>
          <a:p>
            <a:pPr defTabSz="180000"/>
            <a:r>
              <a:rPr lang="en-US" altLang="ko-KR" sz="1400" dirty="0" smtClean="0">
                <a:solidFill>
                  <a:srgbClr val="0070C0"/>
                </a:solidFill>
              </a:rPr>
              <a:t>*	</a:t>
            </a:r>
            <a:r>
              <a:rPr lang="ko-KR" altLang="en-US" sz="1400" dirty="0" smtClean="0">
                <a:solidFill>
                  <a:srgbClr val="0070C0"/>
                </a:solidFill>
              </a:rPr>
              <a:t>소스 파일 </a:t>
            </a:r>
            <a:r>
              <a:rPr lang="en-US" altLang="ko-KR" sz="1400" dirty="0" smtClean="0">
                <a:solidFill>
                  <a:srgbClr val="0070C0"/>
                </a:solidFill>
              </a:rPr>
              <a:t>: Hello.java</a:t>
            </a:r>
          </a:p>
          <a:p>
            <a:pPr defTabSz="180000"/>
            <a:r>
              <a:rPr lang="ko-KR" altLang="en-US" sz="1400" dirty="0" smtClean="0">
                <a:solidFill>
                  <a:srgbClr val="0070C0"/>
                </a:solidFill>
              </a:rPr>
              <a:t>*</a:t>
            </a:r>
            <a:r>
              <a:rPr lang="en-US" altLang="ko-KR" sz="1400" dirty="0" smtClean="0">
                <a:solidFill>
                  <a:srgbClr val="0070C0"/>
                </a:solidFill>
              </a:rPr>
              <a:t>/</a:t>
            </a:r>
          </a:p>
          <a:p>
            <a:pPr defTabSz="180000"/>
            <a:r>
              <a:rPr lang="en-US" altLang="ko-KR" sz="1400" b="1" dirty="0" smtClean="0"/>
              <a:t>public class Hello </a:t>
            </a:r>
            <a:r>
              <a:rPr lang="en-US" altLang="ko-KR" sz="1400" dirty="0" smtClean="0"/>
              <a:t>{ </a:t>
            </a:r>
            <a:endParaRPr lang="ko-KR" altLang="en-US" sz="1400" dirty="0" smtClean="0"/>
          </a:p>
          <a:p>
            <a:pPr defTabSz="180000"/>
            <a:r>
              <a:rPr lang="en-US" altLang="ko-KR" sz="1400" dirty="0" smtClean="0"/>
              <a:t>	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public static 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sum(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n, 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m) </a:t>
            </a:r>
            <a:r>
              <a:rPr lang="en-US" altLang="ko-KR" sz="1400" dirty="0" smtClean="0"/>
              <a:t>{ </a:t>
            </a:r>
            <a:endParaRPr lang="ko-KR" altLang="en-US" sz="1400" dirty="0" smtClean="0"/>
          </a:p>
          <a:p>
            <a:pPr defTabSz="180000"/>
            <a:r>
              <a:rPr lang="en-US" altLang="ko-KR" sz="1400" dirty="0" smtClean="0"/>
              <a:t>		return n + m;</a:t>
            </a:r>
            <a:endParaRPr lang="ko-KR" altLang="en-US" sz="1400" dirty="0" smtClean="0">
              <a:solidFill>
                <a:srgbClr val="0070C0"/>
              </a:solidFill>
            </a:endParaRPr>
          </a:p>
          <a:p>
            <a:pPr defTabSz="180000"/>
            <a:r>
              <a:rPr lang="en-US" altLang="ko-KR" sz="1400" dirty="0" smtClean="0"/>
              <a:t>	}</a:t>
            </a:r>
          </a:p>
          <a:p>
            <a:pPr defTabSz="180000"/>
            <a:r>
              <a:rPr lang="en-US" altLang="ko-KR" sz="1400" dirty="0" smtClean="0"/>
              <a:t>	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smtClean="0">
                <a:solidFill>
                  <a:srgbClr val="0070C0"/>
                </a:solidFill>
              </a:rPr>
              <a:t>// main() </a:t>
            </a:r>
            <a:r>
              <a:rPr lang="ko-KR" altLang="en-US" sz="1400" dirty="0" err="1" smtClean="0">
                <a:solidFill>
                  <a:srgbClr val="0070C0"/>
                </a:solidFill>
              </a:rPr>
              <a:t>메소드에서</a:t>
            </a:r>
            <a:r>
              <a:rPr lang="ko-KR" altLang="en-US" sz="1400" dirty="0" smtClean="0">
                <a:solidFill>
                  <a:srgbClr val="0070C0"/>
                </a:solidFill>
              </a:rPr>
              <a:t> 실행 시작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public static void main(String[] </a:t>
            </a:r>
            <a:r>
              <a:rPr lang="en-US" altLang="ko-KR" sz="1400" b="1" dirty="0" err="1" smtClean="0"/>
              <a:t>args</a:t>
            </a:r>
            <a:r>
              <a:rPr lang="en-US" altLang="ko-KR" sz="1400" b="1" dirty="0" smtClean="0"/>
              <a:t>) </a:t>
            </a:r>
            <a:r>
              <a:rPr lang="en-US" altLang="ko-KR" sz="1400" dirty="0" smtClean="0"/>
              <a:t>{ </a:t>
            </a:r>
            <a:endParaRPr lang="ko-KR" altLang="en-US" sz="1400" dirty="0" smtClean="0"/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i = 20;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s;</a:t>
            </a:r>
          </a:p>
          <a:p>
            <a:pPr defTabSz="180000"/>
            <a:r>
              <a:rPr lang="en-US" altLang="ko-KR" sz="1400" dirty="0" smtClean="0"/>
              <a:t>		char a;</a:t>
            </a:r>
          </a:p>
          <a:p>
            <a:pPr defTabSz="180000"/>
            <a:endParaRPr lang="en-US" altLang="ko-KR" sz="1400" dirty="0" smtClean="0"/>
          </a:p>
          <a:p>
            <a:pPr defTabSz="180000"/>
            <a:r>
              <a:rPr lang="en-US" altLang="ko-KR" sz="1400" dirty="0" smtClean="0"/>
              <a:t>		s = sum(i, 10); </a:t>
            </a:r>
            <a:r>
              <a:rPr lang="en-US" altLang="ko-KR" sz="1400" dirty="0" smtClean="0">
                <a:solidFill>
                  <a:srgbClr val="0070C0"/>
                </a:solidFill>
              </a:rPr>
              <a:t>// sum() </a:t>
            </a:r>
            <a:r>
              <a:rPr lang="ko-KR" altLang="en-US" sz="1400" dirty="0" err="1" smtClean="0">
                <a:solidFill>
                  <a:srgbClr val="0070C0"/>
                </a:solidFill>
              </a:rPr>
              <a:t>메소드</a:t>
            </a:r>
            <a:r>
              <a:rPr lang="ko-KR" altLang="en-US" sz="1400" dirty="0" smtClean="0">
                <a:solidFill>
                  <a:srgbClr val="0070C0"/>
                </a:solidFill>
              </a:rPr>
              <a:t> 호출</a:t>
            </a:r>
          </a:p>
          <a:p>
            <a:pPr defTabSz="180000"/>
            <a:r>
              <a:rPr lang="en-US" altLang="ko-KR" sz="1400" dirty="0" smtClean="0"/>
              <a:t>		a = '?';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 smtClean="0"/>
              <a:t>(a); </a:t>
            </a:r>
            <a:r>
              <a:rPr lang="en-US" altLang="ko-KR" sz="1400" dirty="0" smtClean="0">
                <a:solidFill>
                  <a:srgbClr val="0070C0"/>
                </a:solidFill>
              </a:rPr>
              <a:t>// </a:t>
            </a:r>
            <a:r>
              <a:rPr lang="ko-KR" altLang="en-US" sz="1400" dirty="0" smtClean="0">
                <a:solidFill>
                  <a:srgbClr val="0070C0"/>
                </a:solidFill>
              </a:rPr>
              <a:t>문자 </a:t>
            </a:r>
            <a:r>
              <a:rPr lang="en-US" altLang="ko-KR" sz="1400" dirty="0" smtClean="0">
                <a:solidFill>
                  <a:srgbClr val="0070C0"/>
                </a:solidFill>
              </a:rPr>
              <a:t>'?' </a:t>
            </a:r>
            <a:r>
              <a:rPr lang="ko-KR" altLang="en-US" sz="1400" dirty="0" smtClean="0">
                <a:solidFill>
                  <a:srgbClr val="0070C0"/>
                </a:solidFill>
              </a:rPr>
              <a:t>화면 출력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 smtClean="0"/>
              <a:t>("Hello"); </a:t>
            </a:r>
            <a:r>
              <a:rPr lang="en-US" altLang="ko-KR" sz="1400" dirty="0" smtClean="0">
                <a:solidFill>
                  <a:srgbClr val="0070C0"/>
                </a:solidFill>
              </a:rPr>
              <a:t>// "Hello" </a:t>
            </a:r>
            <a:r>
              <a:rPr lang="ko-KR" altLang="en-US" sz="1400" dirty="0" smtClean="0">
                <a:solidFill>
                  <a:srgbClr val="0070C0"/>
                </a:solidFill>
              </a:rPr>
              <a:t>문자열 화면 출력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 smtClean="0"/>
              <a:t>(s); </a:t>
            </a:r>
            <a:r>
              <a:rPr lang="en-US" altLang="ko-KR" sz="1400" dirty="0" smtClean="0">
                <a:solidFill>
                  <a:srgbClr val="0070C0"/>
                </a:solidFill>
              </a:rPr>
              <a:t>// </a:t>
            </a:r>
            <a:r>
              <a:rPr lang="ko-KR" altLang="en-US" sz="1400" dirty="0" smtClean="0">
                <a:solidFill>
                  <a:srgbClr val="0070C0"/>
                </a:solidFill>
              </a:rPr>
              <a:t>정수 </a:t>
            </a:r>
            <a:r>
              <a:rPr lang="en-US" altLang="ko-KR" sz="1400" dirty="0" smtClean="0">
                <a:solidFill>
                  <a:srgbClr val="0070C0"/>
                </a:solidFill>
              </a:rPr>
              <a:t>s </a:t>
            </a:r>
            <a:r>
              <a:rPr lang="ko-KR" altLang="en-US" sz="1400" dirty="0" smtClean="0">
                <a:solidFill>
                  <a:srgbClr val="0070C0"/>
                </a:solidFill>
              </a:rPr>
              <a:t>값 화면 출력</a:t>
            </a:r>
          </a:p>
          <a:p>
            <a:pPr defTabSz="180000"/>
            <a:r>
              <a:rPr lang="en-US" altLang="ko-KR" sz="1400" dirty="0" smtClean="0"/>
              <a:t>	}</a:t>
            </a:r>
          </a:p>
          <a:p>
            <a:pPr defTabSz="18000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14" name="TextBox 13"/>
          <p:cNvSpPr txBox="1"/>
          <p:nvPr/>
        </p:nvSpPr>
        <p:spPr>
          <a:xfrm>
            <a:off x="5135260" y="2730406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solidFill>
                  <a:srgbClr val="C00000"/>
                </a:solidFill>
              </a:rPr>
              <a:t>메소드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32581" y="4665623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 smtClean="0">
                <a:solidFill>
                  <a:srgbClr val="C00000"/>
                </a:solidFill>
              </a:rPr>
              <a:t>메소드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3528" y="4163994"/>
            <a:ext cx="8723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>
                <a:solidFill>
                  <a:srgbClr val="C00000"/>
                </a:solidFill>
              </a:rPr>
              <a:t>클래스 </a:t>
            </a:r>
            <a:endParaRPr lang="ko-KR" altLang="en-US" sz="1600" dirty="0">
              <a:solidFill>
                <a:srgbClr val="C00000"/>
              </a:solidFill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071940" y="1405800"/>
            <a:ext cx="1071180" cy="73866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?</a:t>
            </a:r>
          </a:p>
          <a:p>
            <a:r>
              <a:rPr lang="en-US" altLang="ko-KR" sz="1400" dirty="0" smtClean="0"/>
              <a:t>Hello</a:t>
            </a:r>
            <a:endParaRPr lang="en-US" altLang="ko-KR" sz="1400" dirty="0"/>
          </a:p>
          <a:p>
            <a:r>
              <a:rPr lang="en-US" altLang="ko-KR" sz="1400" dirty="0"/>
              <a:t>30</a:t>
            </a:r>
          </a:p>
        </p:txBody>
      </p:sp>
      <p:sp>
        <p:nvSpPr>
          <p:cNvPr id="22" name="오른쪽 중괄호 21"/>
          <p:cNvSpPr/>
          <p:nvPr/>
        </p:nvSpPr>
        <p:spPr>
          <a:xfrm>
            <a:off x="4880799" y="2611651"/>
            <a:ext cx="288033" cy="576064"/>
          </a:xfrm>
          <a:prstGeom prst="rightBrace">
            <a:avLst>
              <a:gd name="adj1" fmla="val 23099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오른쪽 중괄호 22"/>
          <p:cNvSpPr/>
          <p:nvPr/>
        </p:nvSpPr>
        <p:spPr>
          <a:xfrm>
            <a:off x="6228184" y="3645024"/>
            <a:ext cx="360041" cy="2379752"/>
          </a:xfrm>
          <a:prstGeom prst="rightBrace">
            <a:avLst>
              <a:gd name="adj1" fmla="val 8216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오른쪽 중괄호 23"/>
          <p:cNvSpPr/>
          <p:nvPr/>
        </p:nvSpPr>
        <p:spPr>
          <a:xfrm rot="10800000">
            <a:off x="1031435" y="2276872"/>
            <a:ext cx="444220" cy="3888432"/>
          </a:xfrm>
          <a:prstGeom prst="rightBrace">
            <a:avLst>
              <a:gd name="adj1" fmla="val 82162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2843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Tip.</a:t>
            </a:r>
            <a:r>
              <a:rPr lang="ko-KR" altLang="en-US" dirty="0"/>
              <a:t> </a:t>
            </a:r>
            <a:r>
              <a:rPr lang="en-US" altLang="ko-KR" dirty="0"/>
              <a:t>JDK7</a:t>
            </a:r>
            <a:r>
              <a:rPr lang="ko-KR" altLang="en-US" dirty="0"/>
              <a:t>부터 숫자에 ‘</a:t>
            </a:r>
            <a:r>
              <a:rPr lang="en-US" altLang="ko-KR" dirty="0" smtClean="0"/>
              <a:t>_’</a:t>
            </a:r>
            <a:r>
              <a:rPr lang="ko-KR" altLang="en-US" dirty="0" smtClean="0"/>
              <a:t> 허용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 err="1"/>
              <a:t>가독성</a:t>
            </a:r>
            <a:r>
              <a:rPr lang="ko-KR" altLang="en-US" dirty="0"/>
              <a:t> 높임 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숫자 </a:t>
            </a:r>
            <a:r>
              <a:rPr lang="ko-KR" altLang="en-US" dirty="0" err="1"/>
              <a:t>리터럴의</a:t>
            </a:r>
            <a:r>
              <a:rPr lang="ko-KR" altLang="en-US" dirty="0"/>
              <a:t> 아무 위치에나 </a:t>
            </a:r>
            <a:r>
              <a:rPr lang="ko-KR" altLang="en-US" dirty="0" err="1"/>
              <a:t>언더스코어</a:t>
            </a:r>
            <a:r>
              <a:rPr lang="en-US" altLang="ko-KR" dirty="0" smtClean="0"/>
              <a:t>(‘_’)</a:t>
            </a:r>
            <a:r>
              <a:rPr lang="ko-KR" altLang="en-US" dirty="0" smtClean="0"/>
              <a:t> 허용</a:t>
            </a:r>
            <a:endParaRPr lang="en-US" altLang="ko-KR" dirty="0" smtClean="0"/>
          </a:p>
          <a:p>
            <a:pPr lvl="1"/>
            <a:r>
              <a:rPr lang="ko-KR" altLang="en-US" dirty="0"/>
              <a:t>컴파일러는 </a:t>
            </a:r>
            <a:r>
              <a:rPr lang="ko-KR" altLang="en-US" dirty="0" err="1" smtClean="0"/>
              <a:t>리터럴에서</a:t>
            </a:r>
            <a:r>
              <a:rPr lang="ko-KR" altLang="en-US" dirty="0" smtClean="0"/>
              <a:t> </a:t>
            </a:r>
            <a:r>
              <a:rPr lang="ko-KR" altLang="en-US" dirty="0"/>
              <a:t>‘</a:t>
            </a:r>
            <a:r>
              <a:rPr lang="en-US" altLang="ko-KR" dirty="0" smtClean="0"/>
              <a:t>_’</a:t>
            </a:r>
            <a:r>
              <a:rPr lang="ko-KR" altLang="en-US" dirty="0" smtClean="0"/>
              <a:t>를 </a:t>
            </a:r>
            <a:r>
              <a:rPr lang="ko-KR" altLang="en-US" dirty="0"/>
              <a:t>빼고 </a:t>
            </a:r>
            <a:r>
              <a:rPr lang="ko-KR" altLang="en-US" dirty="0" smtClean="0"/>
              <a:t>처리</a:t>
            </a:r>
            <a:endParaRPr lang="en-US" altLang="ko-KR" dirty="0" smtClean="0"/>
          </a:p>
          <a:p>
            <a:r>
              <a:rPr lang="ko-KR" altLang="en-US" dirty="0" smtClean="0"/>
              <a:t>사용 예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r>
              <a:rPr lang="ko-KR" altLang="en-US" dirty="0" smtClean="0"/>
              <a:t>허용되지 않는 </a:t>
            </a:r>
            <a:r>
              <a:rPr lang="en-US" altLang="ko-KR" dirty="0" smtClean="0"/>
              <a:t>4</a:t>
            </a:r>
            <a:r>
              <a:rPr lang="ko-KR" altLang="en-US" dirty="0" smtClean="0"/>
              <a:t>가지 경우</a:t>
            </a:r>
            <a:endParaRPr lang="en-US" altLang="ko-KR" dirty="0"/>
          </a:p>
          <a:p>
            <a:pPr lvl="1"/>
            <a:endParaRPr lang="ko-KR" altLang="en-US" dirty="0"/>
          </a:p>
          <a:p>
            <a:pPr lvl="1"/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20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043608" y="2780928"/>
            <a:ext cx="7272808" cy="116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price = </a:t>
            </a:r>
            <a:r>
              <a:rPr lang="en-US" altLang="ko-KR" sz="1400" b="1" dirty="0"/>
              <a:t>20_100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			// </a:t>
            </a:r>
            <a:r>
              <a:rPr lang="en-US" altLang="ko-KR" sz="1400" dirty="0"/>
              <a:t>20100</a:t>
            </a:r>
            <a:r>
              <a:rPr lang="ko-KR" altLang="en-US" sz="1400" dirty="0"/>
              <a:t>과 동일</a:t>
            </a:r>
          </a:p>
          <a:p>
            <a:pPr fontAlgn="base" latinLnBrk="0"/>
            <a:r>
              <a:rPr lang="en-US" altLang="ko-KR" sz="1400" dirty="0"/>
              <a:t>long </a:t>
            </a:r>
            <a:r>
              <a:rPr lang="en-US" altLang="ko-KR" sz="1400" dirty="0" err="1"/>
              <a:t>cardNumber</a:t>
            </a:r>
            <a:r>
              <a:rPr lang="en-US" altLang="ko-KR" sz="1400" dirty="0"/>
              <a:t> = </a:t>
            </a:r>
            <a:r>
              <a:rPr lang="en-US" altLang="ko-KR" sz="1400" b="1" dirty="0"/>
              <a:t>1234_5678_1357_9998</a:t>
            </a:r>
            <a:r>
              <a:rPr lang="en-US" altLang="ko-KR" sz="1400" dirty="0"/>
              <a:t>L; </a:t>
            </a:r>
            <a:r>
              <a:rPr lang="en-US" altLang="ko-KR" sz="1400" dirty="0" smtClean="0"/>
              <a:t>	// 1234567813579998L</a:t>
            </a:r>
            <a:r>
              <a:rPr lang="ko-KR" altLang="en-US" sz="1400" dirty="0"/>
              <a:t>와 같음</a:t>
            </a:r>
          </a:p>
          <a:p>
            <a:pPr fontAlgn="base" latinLnBrk="0"/>
            <a:r>
              <a:rPr lang="en-US" altLang="ko-KR" sz="1400" dirty="0"/>
              <a:t>long </a:t>
            </a:r>
            <a:r>
              <a:rPr lang="en-US" altLang="ko-KR" sz="1400" dirty="0" err="1"/>
              <a:t>controlBits</a:t>
            </a:r>
            <a:r>
              <a:rPr lang="en-US" altLang="ko-KR" sz="1400" dirty="0"/>
              <a:t> = </a:t>
            </a:r>
            <a:r>
              <a:rPr lang="en-US" altLang="ko-KR" sz="1400" b="1" dirty="0"/>
              <a:t>0b10110100_01011011_10110011_111110000</a:t>
            </a:r>
            <a:r>
              <a:rPr lang="en-US" altLang="ko-KR" sz="1400" dirty="0"/>
              <a:t>;</a:t>
            </a:r>
          </a:p>
          <a:p>
            <a:pPr fontAlgn="base" latinLnBrk="0"/>
            <a:r>
              <a:rPr lang="en-US" altLang="ko-KR" sz="1400" dirty="0"/>
              <a:t>long </a:t>
            </a:r>
            <a:r>
              <a:rPr lang="en-US" altLang="ko-KR" sz="1400" dirty="0" err="1"/>
              <a:t>maxLong</a:t>
            </a:r>
            <a:r>
              <a:rPr lang="en-US" altLang="ko-KR" sz="1400" dirty="0"/>
              <a:t> = </a:t>
            </a:r>
            <a:r>
              <a:rPr lang="en-US" altLang="ko-KR" sz="1400" b="1" dirty="0"/>
              <a:t>0x7fff_ffff_ffff_ffff</a:t>
            </a:r>
            <a:r>
              <a:rPr lang="en-US" altLang="ko-KR" sz="1400" dirty="0"/>
              <a:t>L;</a:t>
            </a:r>
          </a:p>
          <a:p>
            <a:pPr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age = </a:t>
            </a:r>
            <a:r>
              <a:rPr lang="en-US" altLang="ko-KR" sz="1400" b="1" dirty="0"/>
              <a:t>2______5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			// </a:t>
            </a:r>
            <a:r>
              <a:rPr lang="en-US" altLang="ko-KR" sz="1400" dirty="0"/>
              <a:t>25</a:t>
            </a:r>
            <a:r>
              <a:rPr lang="ko-KR" altLang="en-US" sz="1400" dirty="0"/>
              <a:t>와 동일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1043608" y="5013176"/>
            <a:ext cx="7272808" cy="9541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x = </a:t>
            </a:r>
            <a:r>
              <a:rPr lang="en-US" altLang="ko-KR" sz="1400" b="1" dirty="0"/>
              <a:t>15_</a:t>
            </a:r>
            <a:r>
              <a:rPr lang="en-US" altLang="ko-KR" sz="1400" dirty="0"/>
              <a:t>; </a:t>
            </a:r>
            <a:r>
              <a:rPr lang="ko-KR" altLang="en-US" sz="1400" dirty="0"/>
              <a:t>		</a:t>
            </a:r>
            <a:r>
              <a:rPr lang="en-US" altLang="ko-KR" sz="1400" dirty="0"/>
              <a:t>// </a:t>
            </a:r>
            <a:r>
              <a:rPr lang="ko-KR" altLang="en-US" sz="1400" dirty="0"/>
              <a:t>오류</a:t>
            </a:r>
            <a:r>
              <a:rPr lang="en-US" altLang="ko-KR" sz="1400" dirty="0"/>
              <a:t>. </a:t>
            </a:r>
            <a:r>
              <a:rPr lang="ko-KR" altLang="en-US" sz="1400" dirty="0" err="1"/>
              <a:t>리터럴</a:t>
            </a:r>
            <a:r>
              <a:rPr lang="ko-KR" altLang="en-US" sz="1400" dirty="0"/>
              <a:t> 끝에 사용할 수 없다</a:t>
            </a:r>
            <a:r>
              <a:rPr lang="en-US" altLang="ko-KR" sz="1400" dirty="0"/>
              <a:t>.</a:t>
            </a:r>
            <a:endParaRPr lang="ko-KR" altLang="en-US" sz="1400" dirty="0"/>
          </a:p>
          <a:p>
            <a:pPr fontAlgn="base" latinLnBrk="0"/>
            <a:r>
              <a:rPr lang="en-US" altLang="ko-KR" sz="1400" dirty="0"/>
              <a:t>double pi = </a:t>
            </a:r>
            <a:r>
              <a:rPr lang="en-US" altLang="ko-KR" sz="1400" b="1" dirty="0"/>
              <a:t>3_.14</a:t>
            </a:r>
            <a:r>
              <a:rPr lang="en-US" altLang="ko-KR" sz="1400" dirty="0"/>
              <a:t>; </a:t>
            </a:r>
            <a:r>
              <a:rPr lang="ko-KR" altLang="en-US" sz="1400" dirty="0"/>
              <a:t>	</a:t>
            </a:r>
            <a:r>
              <a:rPr lang="en-US" altLang="ko-KR" sz="1400" dirty="0" smtClean="0"/>
              <a:t>	// </a:t>
            </a:r>
            <a:r>
              <a:rPr lang="ko-KR" altLang="en-US" sz="1400" dirty="0"/>
              <a:t>오류</a:t>
            </a:r>
            <a:r>
              <a:rPr lang="en-US" altLang="ko-KR" sz="1400" dirty="0"/>
              <a:t>. </a:t>
            </a:r>
            <a:r>
              <a:rPr lang="ko-KR" altLang="en-US" sz="1400" dirty="0"/>
              <a:t>소수점</a:t>
            </a:r>
            <a:r>
              <a:rPr lang="en-US" altLang="ko-KR" sz="1400" dirty="0"/>
              <a:t>(.) </a:t>
            </a:r>
            <a:r>
              <a:rPr lang="ko-KR" altLang="en-US" sz="1400" dirty="0"/>
              <a:t>앞뒤에 사용할 수 없다</a:t>
            </a:r>
            <a:r>
              <a:rPr lang="en-US" altLang="ko-KR" sz="1400" dirty="0"/>
              <a:t>.</a:t>
            </a:r>
            <a:endParaRPr lang="ko-KR" altLang="en-US" sz="1400" dirty="0"/>
          </a:p>
          <a:p>
            <a:pPr fontAlgn="base" latinLnBrk="0"/>
            <a:r>
              <a:rPr lang="en-US" altLang="ko-KR" sz="1400" dirty="0"/>
              <a:t>long </a:t>
            </a:r>
            <a:r>
              <a:rPr lang="en-US" altLang="ko-KR" sz="1400" dirty="0" err="1"/>
              <a:t>idNum</a:t>
            </a:r>
            <a:r>
              <a:rPr lang="en-US" altLang="ko-KR" sz="1400" dirty="0"/>
              <a:t> = </a:t>
            </a:r>
            <a:r>
              <a:rPr lang="en-US" altLang="ko-KR" sz="1400" b="1" dirty="0" smtClean="0"/>
              <a:t>981231_1234567_L</a:t>
            </a:r>
            <a:r>
              <a:rPr lang="en-US" altLang="ko-KR" sz="1400" dirty="0"/>
              <a:t>; // </a:t>
            </a:r>
            <a:r>
              <a:rPr lang="ko-KR" altLang="en-US" sz="1400" dirty="0"/>
              <a:t>오류</a:t>
            </a:r>
            <a:r>
              <a:rPr lang="en-US" altLang="ko-KR" sz="1400" dirty="0"/>
              <a:t>. _L(_F) </a:t>
            </a:r>
            <a:r>
              <a:rPr lang="ko-KR" altLang="en-US" sz="1400" dirty="0"/>
              <a:t>앞에 사용할 수 없다</a:t>
            </a:r>
            <a:r>
              <a:rPr lang="en-US" altLang="ko-KR" sz="1400" dirty="0"/>
              <a:t>.</a:t>
            </a:r>
            <a:endParaRPr lang="ko-KR" altLang="en-US" sz="1400" dirty="0"/>
          </a:p>
          <a:p>
            <a:pPr fontAlgn="base" latinLnBrk="0"/>
            <a:r>
              <a:rPr lang="en-US" altLang="ko-KR" sz="1400" dirty="0" err="1"/>
              <a:t>int</a:t>
            </a:r>
            <a:r>
              <a:rPr lang="en-US" altLang="ko-KR" sz="1400" dirty="0"/>
              <a:t> y = </a:t>
            </a:r>
            <a:r>
              <a:rPr lang="en-US" altLang="ko-KR" sz="1400" b="1" dirty="0"/>
              <a:t>0_x15</a:t>
            </a:r>
            <a:r>
              <a:rPr lang="en-US" altLang="ko-KR" sz="1400" dirty="0"/>
              <a:t>; </a:t>
            </a:r>
            <a:r>
              <a:rPr lang="ko-KR" altLang="en-US" sz="1400" dirty="0"/>
              <a:t>	</a:t>
            </a:r>
            <a:r>
              <a:rPr lang="en-US" altLang="ko-KR" sz="1400" dirty="0" smtClean="0"/>
              <a:t>	// </a:t>
            </a:r>
            <a:r>
              <a:rPr lang="ko-KR" altLang="en-US" sz="1400" dirty="0"/>
              <a:t>오류</a:t>
            </a:r>
            <a:r>
              <a:rPr lang="en-US" altLang="ko-KR" sz="1400" dirty="0"/>
              <a:t>. 0x </a:t>
            </a:r>
            <a:r>
              <a:rPr lang="ko-KR" altLang="en-US" sz="1400" dirty="0"/>
              <a:t>중간이나 끝에 사용할 수 없다</a:t>
            </a:r>
            <a:r>
              <a:rPr lang="en-US" altLang="ko-KR" sz="1400" dirty="0"/>
              <a:t>. 0x_15(</a:t>
            </a:r>
            <a:r>
              <a:rPr lang="ko-KR" altLang="en-US" sz="1400" dirty="0"/>
              <a:t>오류</a:t>
            </a:r>
            <a:r>
              <a:rPr lang="en-US" altLang="ko-KR" sz="1400" dirty="0"/>
              <a:t>)</a:t>
            </a:r>
            <a:endParaRPr lang="ko-KR" altLang="en-US" sz="1400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5301208"/>
            <a:ext cx="40481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8338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Tip.</a:t>
            </a:r>
            <a:r>
              <a:rPr lang="ko-KR" altLang="en-US" dirty="0"/>
              <a:t> </a:t>
            </a:r>
            <a:r>
              <a:rPr lang="en-US" altLang="ko-KR" dirty="0" err="1" smtClean="0"/>
              <a:t>var</a:t>
            </a:r>
            <a:r>
              <a:rPr lang="en-US" altLang="ko-KR" dirty="0" smtClean="0"/>
              <a:t> </a:t>
            </a:r>
            <a:r>
              <a:rPr lang="ko-KR" altLang="en-US" dirty="0"/>
              <a:t>키워드를 </a:t>
            </a:r>
            <a:r>
              <a:rPr lang="ko-KR" altLang="en-US" dirty="0" smtClean="0"/>
              <a:t>사용하여 </a:t>
            </a:r>
            <a:r>
              <a:rPr lang="ko-KR" altLang="en-US" dirty="0"/>
              <a:t>변수 타입 생략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err="1" smtClean="0"/>
              <a:t>var</a:t>
            </a:r>
            <a:r>
              <a:rPr lang="ko-KR" altLang="en-US" dirty="0" smtClean="0"/>
              <a:t> 키워드</a:t>
            </a:r>
            <a:endParaRPr lang="en-US" altLang="ko-KR" dirty="0" smtClean="0"/>
          </a:p>
          <a:p>
            <a:pPr lvl="1"/>
            <a:r>
              <a:rPr lang="en-US" altLang="ko-KR" dirty="0"/>
              <a:t>Java 10</a:t>
            </a:r>
            <a:r>
              <a:rPr lang="ko-KR" altLang="en-US" dirty="0"/>
              <a:t>부터 </a:t>
            </a:r>
            <a:r>
              <a:rPr lang="ko-KR" altLang="en-US" dirty="0" smtClean="0"/>
              <a:t>도입된 키워드</a:t>
            </a:r>
            <a:endParaRPr lang="en-US" altLang="ko-KR" dirty="0" smtClean="0"/>
          </a:p>
          <a:p>
            <a:pPr lvl="2"/>
            <a:r>
              <a:rPr lang="en-US" altLang="ko-KR" dirty="0" err="1" smtClean="0"/>
              <a:t>var</a:t>
            </a:r>
            <a:r>
              <a:rPr lang="ko-KR" altLang="en-US" dirty="0" smtClean="0"/>
              <a:t>와 동일한 기능으로 </a:t>
            </a:r>
            <a:r>
              <a:rPr lang="en-US" altLang="ko-KR" dirty="0" smtClean="0"/>
              <a:t>C++(2011</a:t>
            </a:r>
            <a:r>
              <a:rPr lang="ko-KR" altLang="en-US" dirty="0" smtClean="0"/>
              <a:t>년 표준부터</a:t>
            </a:r>
            <a:r>
              <a:rPr lang="en-US" altLang="ko-KR" dirty="0" smtClean="0"/>
              <a:t>)</a:t>
            </a:r>
            <a:r>
              <a:rPr lang="ko-KR" altLang="en-US" dirty="0" smtClean="0"/>
              <a:t>의 </a:t>
            </a:r>
            <a:r>
              <a:rPr lang="en-US" altLang="ko-KR" dirty="0" smtClean="0"/>
              <a:t>auto </a:t>
            </a:r>
            <a:r>
              <a:rPr lang="ko-KR" altLang="en-US" dirty="0" smtClean="0"/>
              <a:t>키워드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지역 변수의 선언에만 사용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변수 타입 선언 생략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컴파일러가 변수 타입 추론</a:t>
            </a:r>
            <a:endParaRPr lang="en-US" altLang="ko-KR" dirty="0" smtClean="0"/>
          </a:p>
          <a:p>
            <a:r>
              <a:rPr lang="ko-KR" altLang="en-US" dirty="0" smtClean="0"/>
              <a:t>사용 예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endParaRPr lang="en-US" altLang="ko-KR" dirty="0"/>
          </a:p>
          <a:p>
            <a:r>
              <a:rPr lang="ko-KR" altLang="en-US" dirty="0"/>
              <a:t>변수 선언문에 </a:t>
            </a:r>
            <a:r>
              <a:rPr lang="ko-KR" altLang="en-US" dirty="0" smtClean="0"/>
              <a:t>반드시 </a:t>
            </a:r>
            <a:r>
              <a:rPr lang="ko-KR" altLang="en-US" dirty="0" err="1" smtClean="0"/>
              <a:t>초깃값</a:t>
            </a:r>
            <a:r>
              <a:rPr lang="ko-KR" altLang="en-US" dirty="0" smtClean="0"/>
              <a:t> 지정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21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052944" y="3789040"/>
            <a:ext cx="7272808" cy="116955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b="1" dirty="0" err="1"/>
              <a:t>var</a:t>
            </a:r>
            <a:r>
              <a:rPr lang="en-US" altLang="ko-KR" sz="1400" dirty="0"/>
              <a:t> price = 200; </a:t>
            </a:r>
            <a:r>
              <a:rPr lang="en-US" altLang="ko-KR" sz="1400" dirty="0" smtClean="0"/>
              <a:t>		// </a:t>
            </a:r>
            <a:r>
              <a:rPr lang="en-US" altLang="ko-KR" sz="1400" dirty="0"/>
              <a:t>price</a:t>
            </a:r>
            <a:r>
              <a:rPr lang="ko-KR" altLang="en-US" sz="1400" dirty="0"/>
              <a:t>는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ko-KR" altLang="en-US" sz="1400" dirty="0"/>
              <a:t>타입으로 결정</a:t>
            </a:r>
          </a:p>
          <a:p>
            <a:r>
              <a:rPr lang="en-US" altLang="ko-KR" sz="1400" b="1" dirty="0" err="1"/>
              <a:t>var</a:t>
            </a:r>
            <a:r>
              <a:rPr lang="en-US" altLang="ko-KR" sz="1400" dirty="0"/>
              <a:t> name = "</a:t>
            </a:r>
            <a:r>
              <a:rPr lang="en-US" altLang="ko-KR" sz="1400" dirty="0" err="1"/>
              <a:t>kitae</a:t>
            </a:r>
            <a:r>
              <a:rPr lang="en-US" altLang="ko-KR" sz="1400" dirty="0"/>
              <a:t>"; </a:t>
            </a:r>
            <a:r>
              <a:rPr lang="en-US" altLang="ko-KR" sz="1400" dirty="0" smtClean="0"/>
              <a:t>		// </a:t>
            </a:r>
            <a:r>
              <a:rPr lang="en-US" altLang="ko-KR" sz="1400" dirty="0"/>
              <a:t>name</a:t>
            </a:r>
            <a:r>
              <a:rPr lang="ko-KR" altLang="en-US" sz="1400" dirty="0"/>
              <a:t>은 </a:t>
            </a:r>
            <a:r>
              <a:rPr lang="en-US" altLang="ko-KR" sz="1400" dirty="0"/>
              <a:t>String </a:t>
            </a:r>
            <a:r>
              <a:rPr lang="ko-KR" altLang="en-US" sz="1400" dirty="0"/>
              <a:t>타입으로 결정</a:t>
            </a:r>
          </a:p>
          <a:p>
            <a:r>
              <a:rPr lang="en-US" altLang="ko-KR" sz="1400" b="1" dirty="0" err="1"/>
              <a:t>var</a:t>
            </a:r>
            <a:r>
              <a:rPr lang="en-US" altLang="ko-KR" sz="1400" dirty="0"/>
              <a:t> pi = 3.14; </a:t>
            </a:r>
            <a:r>
              <a:rPr lang="en-US" altLang="ko-KR" sz="1400" dirty="0" smtClean="0"/>
              <a:t>		// </a:t>
            </a:r>
            <a:r>
              <a:rPr lang="en-US" altLang="ko-KR" sz="1400" dirty="0"/>
              <a:t>pi</a:t>
            </a:r>
            <a:r>
              <a:rPr lang="ko-KR" altLang="en-US" sz="1400" dirty="0"/>
              <a:t>는 </a:t>
            </a:r>
            <a:r>
              <a:rPr lang="en-US" altLang="ko-KR" sz="1400" dirty="0"/>
              <a:t>double </a:t>
            </a:r>
            <a:r>
              <a:rPr lang="ko-KR" altLang="en-US" sz="1400" dirty="0"/>
              <a:t>타입으로 결정</a:t>
            </a:r>
          </a:p>
          <a:p>
            <a:r>
              <a:rPr lang="en-US" altLang="ko-KR" sz="1400" b="1" dirty="0" err="1"/>
              <a:t>var</a:t>
            </a:r>
            <a:r>
              <a:rPr lang="en-US" altLang="ko-KR" sz="1400" dirty="0"/>
              <a:t> point = new Point(); </a:t>
            </a:r>
            <a:r>
              <a:rPr lang="en-US" altLang="ko-KR" sz="1400" dirty="0" smtClean="0"/>
              <a:t>	// </a:t>
            </a:r>
            <a:r>
              <a:rPr lang="en-US" altLang="ko-KR" sz="1400" dirty="0"/>
              <a:t>point</a:t>
            </a:r>
            <a:r>
              <a:rPr lang="ko-KR" altLang="en-US" sz="1400" dirty="0"/>
              <a:t>는 </a:t>
            </a:r>
            <a:r>
              <a:rPr lang="en-US" altLang="ko-KR" sz="1400" dirty="0"/>
              <a:t>Point </a:t>
            </a:r>
            <a:r>
              <a:rPr lang="ko-KR" altLang="en-US" sz="1400" dirty="0"/>
              <a:t>타입으로 결정</a:t>
            </a:r>
            <a:r>
              <a:rPr lang="en-US" altLang="ko-KR" sz="1400" dirty="0"/>
              <a:t>(4</a:t>
            </a:r>
            <a:r>
              <a:rPr lang="ko-KR" altLang="en-US" sz="1400" dirty="0"/>
              <a:t>장 참조</a:t>
            </a:r>
            <a:r>
              <a:rPr lang="en-US" altLang="ko-KR" sz="1400" dirty="0"/>
              <a:t>)</a:t>
            </a:r>
          </a:p>
          <a:p>
            <a:r>
              <a:rPr lang="en-US" altLang="ko-KR" sz="1400" b="1" dirty="0" err="1"/>
              <a:t>var</a:t>
            </a:r>
            <a:r>
              <a:rPr lang="en-US" altLang="ko-KR" sz="1400" dirty="0"/>
              <a:t> v = new Vector&lt;Integer&gt;(); </a:t>
            </a:r>
            <a:r>
              <a:rPr lang="en-US" altLang="ko-KR" sz="1400" dirty="0" smtClean="0"/>
              <a:t>	// </a:t>
            </a:r>
            <a:r>
              <a:rPr lang="en-US" altLang="ko-KR" sz="1400" dirty="0"/>
              <a:t>v</a:t>
            </a:r>
            <a:r>
              <a:rPr lang="ko-KR" altLang="en-US" sz="1400" dirty="0"/>
              <a:t>는 </a:t>
            </a:r>
            <a:r>
              <a:rPr lang="en-US" altLang="ko-KR" sz="1400" dirty="0"/>
              <a:t>Vector&lt;integer&gt; </a:t>
            </a:r>
            <a:r>
              <a:rPr lang="ko-KR" altLang="en-US" sz="1400" dirty="0"/>
              <a:t>타입으로 결정</a:t>
            </a:r>
            <a:r>
              <a:rPr lang="en-US" altLang="ko-KR" sz="1400" dirty="0"/>
              <a:t>(7</a:t>
            </a:r>
            <a:r>
              <a:rPr lang="ko-KR" altLang="en-US" sz="1400" dirty="0"/>
              <a:t>장 참조</a:t>
            </a:r>
            <a:r>
              <a:rPr lang="en-US" altLang="ko-KR" sz="1400" dirty="0"/>
              <a:t>)</a:t>
            </a:r>
            <a:endParaRPr lang="ko-KR" altLang="en-US" sz="1100" dirty="0"/>
          </a:p>
        </p:txBody>
      </p:sp>
      <p:sp>
        <p:nvSpPr>
          <p:cNvPr id="7" name="직사각형 6"/>
          <p:cNvSpPr/>
          <p:nvPr/>
        </p:nvSpPr>
        <p:spPr>
          <a:xfrm>
            <a:off x="1052944" y="5661248"/>
            <a:ext cx="7272808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b="1" dirty="0" err="1"/>
              <a:t>var</a:t>
            </a:r>
            <a:r>
              <a:rPr lang="en-US" altLang="ko-KR" sz="1400" dirty="0"/>
              <a:t> name; </a:t>
            </a:r>
            <a:r>
              <a:rPr lang="en-US" altLang="ko-KR" sz="1400" dirty="0" smtClean="0"/>
              <a:t>		// </a:t>
            </a:r>
            <a:r>
              <a:rPr lang="ko-KR" altLang="en-US" sz="1400" b="1" dirty="0"/>
              <a:t>컴파일 오류</a:t>
            </a:r>
            <a:r>
              <a:rPr lang="en-US" altLang="ko-KR" sz="1400" dirty="0"/>
              <a:t>. </a:t>
            </a:r>
            <a:r>
              <a:rPr lang="ko-KR" altLang="en-US" sz="1400" dirty="0"/>
              <a:t>변수 </a:t>
            </a:r>
            <a:r>
              <a:rPr lang="en-US" altLang="ko-KR" sz="1400" dirty="0"/>
              <a:t>name</a:t>
            </a:r>
            <a:r>
              <a:rPr lang="ko-KR" altLang="en-US" sz="1400" dirty="0"/>
              <a:t>의 타입을 추론할 수 없음</a:t>
            </a:r>
            <a:endParaRPr lang="ko-KR" altLang="en-US" sz="1000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48" y="5661248"/>
            <a:ext cx="40481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3358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상수</a:t>
            </a:r>
            <a:endParaRPr lang="ko-KR" altLang="en-US" dirty="0"/>
          </a:p>
        </p:txBody>
      </p:sp>
      <p:sp>
        <p:nvSpPr>
          <p:cNvPr id="22" name="슬라이드 번호 개체 틀 2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상수 선언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final</a:t>
            </a:r>
            <a:r>
              <a:rPr lang="ko-KR" altLang="en-US" dirty="0" smtClean="0"/>
              <a:t> 키워드 사용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선언 </a:t>
            </a:r>
            <a:r>
              <a:rPr lang="ko-KR" altLang="en-US" dirty="0"/>
              <a:t>시 </a:t>
            </a:r>
            <a:r>
              <a:rPr lang="ko-KR" altLang="en-US" dirty="0" smtClean="0"/>
              <a:t>초기값 지정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실행 중 값 </a:t>
            </a:r>
            <a:r>
              <a:rPr lang="ko-KR" altLang="en-US" dirty="0"/>
              <a:t>변경 불가</a:t>
            </a:r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3212976"/>
            <a:ext cx="7342688" cy="1440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55197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2-2</a:t>
            </a:r>
            <a:r>
              <a:rPr lang="ko-KR" altLang="en-US" dirty="0" smtClean="0"/>
              <a:t> </a:t>
            </a:r>
            <a:r>
              <a:rPr lang="en-US" altLang="ko-KR" dirty="0" smtClean="0"/>
              <a:t>: </a:t>
            </a:r>
            <a:r>
              <a:rPr lang="ko-KR" altLang="en-US" dirty="0"/>
              <a:t>변수</a:t>
            </a:r>
            <a:r>
              <a:rPr lang="en-US" altLang="ko-KR" dirty="0"/>
              <a:t>, </a:t>
            </a:r>
            <a:r>
              <a:rPr lang="ko-KR" altLang="en-US" dirty="0" err="1"/>
              <a:t>리터럴</a:t>
            </a:r>
            <a:r>
              <a:rPr lang="en-US" altLang="ko-KR" dirty="0"/>
              <a:t>, </a:t>
            </a:r>
            <a:r>
              <a:rPr lang="ko-KR" altLang="en-US" dirty="0"/>
              <a:t>상수 </a:t>
            </a:r>
            <a:r>
              <a:rPr lang="ko-KR" altLang="en-US" dirty="0" smtClean="0"/>
              <a:t>활용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1462" y="1902299"/>
            <a:ext cx="5942785" cy="32932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 fontAlgn="base" latinLnBrk="0"/>
            <a:r>
              <a:rPr lang="en-US" altLang="ko-KR" sz="1600" dirty="0"/>
              <a:t>public class </a:t>
            </a:r>
            <a:r>
              <a:rPr lang="en-US" altLang="ko-KR" sz="1600" dirty="0" err="1"/>
              <a:t>CircleArea</a:t>
            </a:r>
            <a:r>
              <a:rPr lang="en-US" altLang="ko-KR" sz="1600" dirty="0"/>
              <a:t> </a:t>
            </a:r>
            <a:r>
              <a:rPr lang="en-US" altLang="ko-KR" sz="1600" dirty="0" smtClean="0"/>
              <a:t>{</a:t>
            </a:r>
          </a:p>
          <a:p>
            <a:pPr defTabSz="180000" fontAlgn="base" latinLnBrk="0"/>
            <a:endParaRPr lang="en-US" altLang="ko-KR" sz="1600" dirty="0"/>
          </a:p>
          <a:p>
            <a:pPr defTabSz="180000" fontAlgn="base" latinLnBrk="0"/>
            <a:r>
              <a:rPr lang="en-US" altLang="ko-KR" sz="1600" dirty="0"/>
              <a:t>	public static void main(String[] </a:t>
            </a:r>
            <a:r>
              <a:rPr lang="en-US" altLang="ko-KR" sz="1600" dirty="0" err="1"/>
              <a:t>args</a:t>
            </a:r>
            <a:r>
              <a:rPr lang="en-US" altLang="ko-KR" sz="1600" dirty="0"/>
              <a:t>) {</a:t>
            </a:r>
          </a:p>
          <a:p>
            <a:pPr defTabSz="180000" fontAlgn="base" latinLnBrk="0"/>
            <a:r>
              <a:rPr lang="en-US" altLang="ko-KR" sz="1600" dirty="0"/>
              <a:t>		</a:t>
            </a:r>
            <a:r>
              <a:rPr lang="en-US" altLang="ko-KR" sz="1600" b="1" dirty="0"/>
              <a:t>final double PI = 3.14</a:t>
            </a:r>
            <a:r>
              <a:rPr lang="en-US" altLang="ko-KR" sz="1600" dirty="0"/>
              <a:t>; // </a:t>
            </a:r>
            <a:r>
              <a:rPr lang="ko-KR" altLang="en-US" sz="1600" dirty="0"/>
              <a:t>원주율을 상수로 선언</a:t>
            </a:r>
          </a:p>
          <a:p>
            <a:pPr defTabSz="180000" fontAlgn="base" latinLnBrk="0"/>
            <a:r>
              <a:rPr lang="ko-KR" altLang="en-US" sz="1600" dirty="0"/>
              <a:t>		</a:t>
            </a:r>
          </a:p>
          <a:p>
            <a:pPr defTabSz="180000" fontAlgn="base" latinLnBrk="0"/>
            <a:r>
              <a:rPr lang="ko-KR" altLang="en-US" sz="1600" dirty="0"/>
              <a:t>		</a:t>
            </a:r>
            <a:r>
              <a:rPr lang="en-US" altLang="ko-KR" sz="1600" dirty="0"/>
              <a:t>double radius = 10.0; // </a:t>
            </a:r>
            <a:r>
              <a:rPr lang="ko-KR" altLang="en-US" sz="1600" dirty="0"/>
              <a:t>원의 반지름</a:t>
            </a:r>
          </a:p>
          <a:p>
            <a:pPr defTabSz="180000" fontAlgn="base" latinLnBrk="0"/>
            <a:r>
              <a:rPr lang="ko-KR" altLang="en-US" sz="1600" dirty="0"/>
              <a:t>		</a:t>
            </a:r>
            <a:r>
              <a:rPr lang="en-US" altLang="ko-KR" sz="1600" dirty="0"/>
              <a:t>double </a:t>
            </a:r>
            <a:r>
              <a:rPr lang="en-US" altLang="ko-KR" sz="1600" dirty="0" err="1"/>
              <a:t>circleArea</a:t>
            </a:r>
            <a:r>
              <a:rPr lang="en-US" altLang="ko-KR" sz="1600" dirty="0"/>
              <a:t> = radius*radius*PI; // </a:t>
            </a:r>
            <a:r>
              <a:rPr lang="ko-KR" altLang="en-US" sz="1600" dirty="0"/>
              <a:t>원의 면적 계산</a:t>
            </a:r>
          </a:p>
          <a:p>
            <a:pPr defTabSz="180000" fontAlgn="base" latinLnBrk="0"/>
            <a:r>
              <a:rPr lang="ko-KR" altLang="en-US" sz="1600" dirty="0"/>
              <a:t>		</a:t>
            </a:r>
            <a:endParaRPr lang="en-US" altLang="ko-KR" sz="1600" dirty="0" smtClean="0"/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dirty="0" smtClean="0"/>
              <a:t>// </a:t>
            </a:r>
            <a:r>
              <a:rPr lang="ko-KR" altLang="en-US" sz="1600" dirty="0"/>
              <a:t>원의 면적을 화면에 출력한다</a:t>
            </a:r>
            <a:r>
              <a:rPr lang="en-US" altLang="ko-KR" sz="1600" dirty="0"/>
              <a:t>.</a:t>
            </a:r>
            <a:endParaRPr lang="ko-KR" altLang="en-US" sz="1600" dirty="0"/>
          </a:p>
          <a:p>
            <a:pPr defTabSz="180000" fontAlgn="base" latinLnBrk="0"/>
            <a:r>
              <a:rPr lang="ko-KR" altLang="en-US" sz="1600" dirty="0"/>
              <a:t>		</a:t>
            </a:r>
            <a:r>
              <a:rPr lang="en-US" altLang="ko-KR" sz="1600" dirty="0" err="1"/>
              <a:t>System.out.println</a:t>
            </a:r>
            <a:r>
              <a:rPr lang="en-US" altLang="ko-KR" sz="1600" dirty="0"/>
              <a:t>("</a:t>
            </a:r>
            <a:r>
              <a:rPr lang="ko-KR" altLang="en-US" sz="1600" dirty="0"/>
              <a:t>원의 면적 </a:t>
            </a:r>
            <a:r>
              <a:rPr lang="en-US" altLang="ko-KR" sz="1600" dirty="0"/>
              <a:t>= " + </a:t>
            </a:r>
            <a:r>
              <a:rPr lang="en-US" altLang="ko-KR" sz="1600" dirty="0" err="1"/>
              <a:t>circleArea</a:t>
            </a:r>
            <a:r>
              <a:rPr lang="en-US" altLang="ko-KR" sz="1600" dirty="0"/>
              <a:t>);</a:t>
            </a:r>
          </a:p>
          <a:p>
            <a:pPr defTabSz="180000" fontAlgn="base" latinLnBrk="0"/>
            <a:r>
              <a:rPr lang="en-US" altLang="ko-KR" sz="1600" dirty="0"/>
              <a:t>	</a:t>
            </a:r>
            <a:r>
              <a:rPr lang="en-US" altLang="ko-KR" sz="1600" dirty="0" smtClean="0"/>
              <a:t>}</a:t>
            </a:r>
          </a:p>
          <a:p>
            <a:pPr defTabSz="180000" fontAlgn="base" latinLnBrk="0"/>
            <a:endParaRPr lang="en-US" altLang="ko-KR" sz="1600" dirty="0"/>
          </a:p>
          <a:p>
            <a:pPr defTabSz="180000" fontAlgn="base" latinLnBrk="0"/>
            <a:r>
              <a:rPr lang="en-US" altLang="ko-KR" sz="1600" dirty="0"/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27584" y="1398243"/>
            <a:ext cx="42114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원의 면적을 구하는 프로그램을 작성해보자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맑은 고딕 Semilight" panose="020B0502040204020203" pitchFamily="50" charset="-127"/>
              </a:rPr>
              <a:t>.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861461" y="5373216"/>
            <a:ext cx="5942785" cy="33855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600" dirty="0"/>
              <a:t>원의 면적 </a:t>
            </a:r>
            <a:r>
              <a:rPr lang="en-US" altLang="ko-KR" sz="1600" dirty="0"/>
              <a:t>= 314.0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8360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자동 타입 변환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자동 타입 변환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작은 타입은 큰 타입으로 자동 변환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컴파일러에 의해 이루어짐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치환문</a:t>
            </a:r>
            <a:r>
              <a:rPr lang="en-US" altLang="ko-KR" dirty="0" smtClean="0"/>
              <a:t>(=)</a:t>
            </a:r>
            <a:r>
              <a:rPr lang="ko-KR" altLang="en-US" dirty="0" smtClean="0"/>
              <a:t>이나 수식 내에서 타입이 일치하지 않을 때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2"/>
            <a:endParaRPr lang="en-US" altLang="ko-KR" sz="1600" dirty="0" smtClean="0"/>
          </a:p>
          <a:p>
            <a:pPr lvl="2"/>
            <a:endParaRPr lang="en-US" altLang="ko-KR" sz="1600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24</a:t>
            </a:fld>
            <a:endParaRPr lang="ko-KR" altLang="en-US"/>
          </a:p>
        </p:txBody>
      </p:sp>
      <p:grpSp>
        <p:nvGrpSpPr>
          <p:cNvPr id="6" name="그룹 5"/>
          <p:cNvGrpSpPr/>
          <p:nvPr/>
        </p:nvGrpSpPr>
        <p:grpSpPr>
          <a:xfrm>
            <a:off x="1403648" y="4052513"/>
            <a:ext cx="1898045" cy="1109106"/>
            <a:chOff x="6316868" y="4267352"/>
            <a:chExt cx="1898045" cy="1109106"/>
          </a:xfrm>
        </p:grpSpPr>
        <p:sp>
          <p:nvSpPr>
            <p:cNvPr id="23" name="TextBox 22"/>
            <p:cNvSpPr txBox="1"/>
            <p:nvPr/>
          </p:nvSpPr>
          <p:spPr>
            <a:xfrm>
              <a:off x="7086419" y="4267352"/>
              <a:ext cx="498196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 smtClean="0"/>
                <a:t>2 5</a:t>
              </a:r>
              <a:endParaRPr lang="ko-KR" altLang="en-US" sz="1600" b="1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552551" y="4313519"/>
              <a:ext cx="6623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>
                  <a:solidFill>
                    <a:schemeClr val="bg1">
                      <a:lumMod val="50000"/>
                    </a:schemeClr>
                  </a:solidFill>
                </a:rPr>
                <a:t>32</a:t>
              </a:r>
              <a:r>
                <a:rPr lang="ko-KR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비트</a:t>
              </a:r>
              <a:endParaRPr lang="ko-KR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660232" y="5037904"/>
              <a:ext cx="924383" cy="33855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600" b="1" dirty="0" smtClean="0"/>
                <a:t>0 0 2 5</a:t>
              </a:r>
              <a:endParaRPr lang="ko-KR" altLang="en-US" sz="1600" b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316868" y="5037904"/>
              <a:ext cx="3433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 dirty="0" smtClean="0"/>
                <a:t>m</a:t>
              </a:r>
              <a:endParaRPr lang="ko-KR" altLang="en-US" sz="1400" dirty="0"/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7552552" y="5078181"/>
              <a:ext cx="66236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 dirty="0" smtClean="0">
                  <a:solidFill>
                    <a:schemeClr val="bg1">
                      <a:lumMod val="50000"/>
                    </a:schemeClr>
                  </a:solidFill>
                </a:rPr>
                <a:t>64</a:t>
              </a:r>
              <a:r>
                <a:rPr lang="ko-KR" altLang="en-US" sz="1200" dirty="0" smtClean="0">
                  <a:solidFill>
                    <a:schemeClr val="bg1">
                      <a:lumMod val="50000"/>
                    </a:schemeClr>
                  </a:solidFill>
                </a:rPr>
                <a:t>비트</a:t>
              </a:r>
              <a:endParaRPr lang="ko-KR" altLang="en-US" sz="12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9" name="아래쪽 화살표 28"/>
            <p:cNvSpPr/>
            <p:nvPr/>
          </p:nvSpPr>
          <p:spPr>
            <a:xfrm>
              <a:off x="7161765" y="4676965"/>
              <a:ext cx="359590" cy="360939"/>
            </a:xfrm>
            <a:prstGeom prst="down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2" name="직사각형 11"/>
          <p:cNvSpPr/>
          <p:nvPr/>
        </p:nvSpPr>
        <p:spPr>
          <a:xfrm>
            <a:off x="1339144" y="3580952"/>
            <a:ext cx="6053740" cy="30777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long </a:t>
            </a:r>
            <a:r>
              <a:rPr lang="en-US" altLang="ko-KR" sz="1400" b="1" dirty="0" smtClean="0"/>
              <a:t>m </a:t>
            </a:r>
            <a:r>
              <a:rPr lang="en-US" altLang="ko-KR" sz="1400" b="1" dirty="0"/>
              <a:t>= 25</a:t>
            </a:r>
            <a:r>
              <a:rPr lang="en-US" altLang="ko-KR" sz="1400" dirty="0"/>
              <a:t>; // </a:t>
            </a:r>
            <a:r>
              <a:rPr lang="en-US" altLang="ko-KR" sz="1400" dirty="0" smtClean="0"/>
              <a:t>25</a:t>
            </a:r>
            <a:r>
              <a:rPr lang="ko-KR" altLang="en-US" sz="1400" dirty="0"/>
              <a:t>는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ko-KR" altLang="en-US" sz="1400" dirty="0" smtClean="0"/>
              <a:t>타입</a:t>
            </a:r>
            <a:r>
              <a:rPr lang="en-US" altLang="ko-KR" sz="1400" dirty="0" smtClean="0"/>
              <a:t>.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25</a:t>
            </a:r>
            <a:r>
              <a:rPr lang="ko-KR" altLang="en-US" sz="1400" dirty="0" smtClean="0"/>
              <a:t>가 </a:t>
            </a:r>
            <a:r>
              <a:rPr lang="en-US" altLang="ko-KR" sz="1400" dirty="0" smtClean="0"/>
              <a:t>long </a:t>
            </a:r>
            <a:r>
              <a:rPr lang="ko-KR" altLang="en-US" sz="1400" dirty="0"/>
              <a:t>타입으로 자동 </a:t>
            </a:r>
            <a:r>
              <a:rPr lang="ko-KR" altLang="en-US" sz="1400" dirty="0" smtClean="0"/>
              <a:t>변환되는 사례</a:t>
            </a:r>
            <a:endParaRPr lang="ko-KR" altLang="en-US" sz="1400" dirty="0"/>
          </a:p>
        </p:txBody>
      </p:sp>
      <p:sp>
        <p:nvSpPr>
          <p:cNvPr id="15" name="TextBox 14"/>
          <p:cNvSpPr txBox="1"/>
          <p:nvPr/>
        </p:nvSpPr>
        <p:spPr>
          <a:xfrm>
            <a:off x="1259632" y="5661248"/>
            <a:ext cx="6133252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double </a:t>
            </a:r>
            <a:r>
              <a:rPr lang="en-US" altLang="ko-KR" sz="1400" dirty="0"/>
              <a:t>d = 3.14 </a:t>
            </a:r>
            <a:r>
              <a:rPr lang="ko-KR" altLang="en-US" sz="1400" dirty="0"/>
              <a:t>* </a:t>
            </a:r>
            <a:r>
              <a:rPr lang="en-US" altLang="ko-KR" sz="1400" b="1" dirty="0"/>
              <a:t>10</a:t>
            </a:r>
            <a:r>
              <a:rPr lang="en-US" altLang="ko-KR" sz="1400" dirty="0"/>
              <a:t>; // </a:t>
            </a:r>
            <a:r>
              <a:rPr lang="ko-KR" altLang="en-US" sz="1400" dirty="0"/>
              <a:t>실수 연산을 하기 위해 </a:t>
            </a:r>
            <a:r>
              <a:rPr lang="en-US" altLang="ko-KR" sz="1400" dirty="0"/>
              <a:t>10</a:t>
            </a:r>
            <a:r>
              <a:rPr lang="ko-KR" altLang="en-US" sz="1400" dirty="0"/>
              <a:t>이 </a:t>
            </a:r>
            <a:r>
              <a:rPr lang="en-US" altLang="ko-KR" sz="1400" dirty="0"/>
              <a:t>10.0</a:t>
            </a:r>
            <a:r>
              <a:rPr lang="ko-KR" altLang="en-US" sz="1400" dirty="0"/>
              <a:t>으로 자동 </a:t>
            </a:r>
            <a:r>
              <a:rPr lang="ko-KR" altLang="en-US" sz="1400" dirty="0" smtClean="0"/>
              <a:t>변환</a:t>
            </a:r>
            <a:endParaRPr lang="en-US" altLang="ko-KR" sz="1400" dirty="0" smtClean="0"/>
          </a:p>
          <a:p>
            <a:r>
              <a:rPr lang="en-US" altLang="ko-KR" sz="1400" dirty="0"/>
              <a:t>	</a:t>
            </a:r>
            <a:r>
              <a:rPr lang="en-US" altLang="ko-KR" sz="1400" dirty="0" smtClean="0"/>
              <a:t>	// </a:t>
            </a:r>
            <a:r>
              <a:rPr lang="ko-KR" altLang="en-US" sz="1400" dirty="0" smtClean="0"/>
              <a:t>다른</a:t>
            </a:r>
            <a:r>
              <a:rPr lang="en-US" altLang="ko-KR" sz="1400" dirty="0" smtClean="0"/>
              <a:t> </a:t>
            </a:r>
            <a:r>
              <a:rPr lang="ko-KR" altLang="en-US" sz="1400" dirty="0" err="1" smtClean="0"/>
              <a:t>피연산자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3.14</a:t>
            </a:r>
            <a:r>
              <a:rPr lang="ko-KR" altLang="en-US" sz="1400" dirty="0" smtClean="0"/>
              <a:t>가</a:t>
            </a:r>
            <a:r>
              <a:rPr lang="en-US" altLang="ko-KR" sz="1400" dirty="0"/>
              <a:t> </a:t>
            </a:r>
            <a:r>
              <a:rPr lang="ko-KR" altLang="en-US" sz="1400" dirty="0" smtClean="0"/>
              <a:t>실수이기 때문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2733148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강제 타입 변환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/>
              <a:t>자동 타입 변환이 안 되는 경우 </a:t>
            </a:r>
            <a:r>
              <a:rPr lang="en-US" altLang="ko-KR" sz="2000" dirty="0" smtClean="0"/>
              <a:t>: </a:t>
            </a:r>
            <a:r>
              <a:rPr lang="ko-KR" altLang="en-US" sz="2000" dirty="0" smtClean="0"/>
              <a:t>큰 타입이 </a:t>
            </a:r>
            <a:r>
              <a:rPr lang="ko-KR" altLang="en-US" sz="2000" dirty="0" err="1" smtClean="0"/>
              <a:t>작은타입으로</a:t>
            </a:r>
            <a:r>
              <a:rPr lang="ko-KR" altLang="en-US" sz="2000" dirty="0" smtClean="0"/>
              <a:t> 변환할 때</a:t>
            </a:r>
            <a:endParaRPr lang="en-US" altLang="ko-KR" sz="2000" dirty="0" smtClean="0"/>
          </a:p>
          <a:p>
            <a:endParaRPr lang="en-US" altLang="ko-KR" sz="2000" dirty="0"/>
          </a:p>
          <a:p>
            <a:endParaRPr lang="en-US" altLang="ko-KR" sz="2000" dirty="0" smtClean="0"/>
          </a:p>
          <a:p>
            <a:endParaRPr lang="en-US" altLang="ko-KR" sz="2000" dirty="0" smtClean="0"/>
          </a:p>
          <a:p>
            <a:r>
              <a:rPr lang="ko-KR" altLang="en-US" sz="2000" dirty="0" smtClean="0"/>
              <a:t>강제 타입 변환</a:t>
            </a:r>
            <a:endParaRPr lang="en-US" altLang="ko-KR" sz="2000" dirty="0" smtClean="0"/>
          </a:p>
          <a:p>
            <a:pPr lvl="1"/>
            <a:r>
              <a:rPr lang="ko-KR" altLang="en-US" sz="1800" dirty="0" smtClean="0"/>
              <a:t>개발자가 필요하여 강제로 타입 변환을 지시</a:t>
            </a:r>
            <a:endParaRPr lang="en-US" altLang="ko-KR" sz="1800" dirty="0" smtClean="0"/>
          </a:p>
          <a:p>
            <a:pPr lvl="2"/>
            <a:r>
              <a:rPr lang="en-US" altLang="ko-KR" sz="1600" dirty="0"/>
              <a:t>() </a:t>
            </a:r>
            <a:r>
              <a:rPr lang="ko-KR" altLang="en-US" sz="1600" dirty="0"/>
              <a:t>안에 </a:t>
            </a:r>
            <a:r>
              <a:rPr lang="ko-KR" altLang="en-US" sz="1600" dirty="0" smtClean="0"/>
              <a:t>변환할 타입 지정</a:t>
            </a:r>
            <a:endParaRPr lang="en-US" altLang="ko-KR" sz="1600" dirty="0" smtClean="0"/>
          </a:p>
          <a:p>
            <a:pPr lvl="1"/>
            <a:r>
              <a:rPr lang="ko-KR" altLang="en-US" sz="1800" dirty="0" smtClean="0"/>
              <a:t>강제 변환은 값 손실 우려</a:t>
            </a:r>
            <a:endParaRPr lang="en-US" altLang="ko-KR" sz="1800" dirty="0" smtClean="0"/>
          </a:p>
        </p:txBody>
      </p:sp>
      <p:sp>
        <p:nvSpPr>
          <p:cNvPr id="24" name="TextBox 23"/>
          <p:cNvSpPr txBox="1"/>
          <p:nvPr/>
        </p:nvSpPr>
        <p:spPr>
          <a:xfrm>
            <a:off x="1070730" y="1780895"/>
            <a:ext cx="5320278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int</a:t>
            </a:r>
            <a:r>
              <a:rPr lang="en-US" altLang="ko-KR" sz="1400" dirty="0"/>
              <a:t> n = 300;</a:t>
            </a:r>
          </a:p>
          <a:p>
            <a:r>
              <a:rPr lang="en-US" altLang="ko-KR" sz="1400" dirty="0"/>
              <a:t>byte </a:t>
            </a:r>
            <a:r>
              <a:rPr lang="en-US" altLang="ko-KR" sz="1400" b="1" dirty="0"/>
              <a:t>b = n</a:t>
            </a:r>
            <a:r>
              <a:rPr lang="en-US" altLang="ko-KR" sz="1400" dirty="0" smtClean="0"/>
              <a:t>; // </a:t>
            </a:r>
            <a:r>
              <a:rPr lang="ko-KR" altLang="en-US" sz="1400" dirty="0" smtClean="0"/>
              <a:t>컴파일 오류</a:t>
            </a:r>
            <a:r>
              <a:rPr lang="en-US" altLang="ko-KR" sz="1400" dirty="0"/>
              <a:t>.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타입이 </a:t>
            </a:r>
            <a:r>
              <a:rPr lang="en-US" altLang="ko-KR" sz="1400" dirty="0" smtClean="0"/>
              <a:t>byte</a:t>
            </a:r>
            <a:r>
              <a:rPr lang="ko-KR" altLang="en-US" sz="1400" dirty="0" smtClean="0"/>
              <a:t>로 </a:t>
            </a:r>
            <a:r>
              <a:rPr lang="ko-KR" altLang="en-US" sz="1400" b="1" dirty="0"/>
              <a:t>자동 변환 안 됨</a:t>
            </a:r>
            <a:endParaRPr lang="en-US" altLang="ko-KR" sz="1400" b="1" dirty="0"/>
          </a:p>
        </p:txBody>
      </p:sp>
      <p:pic>
        <p:nvPicPr>
          <p:cNvPr id="2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2008840"/>
            <a:ext cx="40481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6" name="모서리가 둥근 사각형 설명선 25"/>
          <p:cNvSpPr/>
          <p:nvPr/>
        </p:nvSpPr>
        <p:spPr>
          <a:xfrm>
            <a:off x="1343587" y="2499671"/>
            <a:ext cx="3679269" cy="306467"/>
          </a:xfrm>
          <a:prstGeom prst="wedgeRoundRectCallout">
            <a:avLst>
              <a:gd name="adj1" fmla="val -37923"/>
              <a:gd name="adj2" fmla="val -12727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200" b="1" dirty="0" smtClean="0"/>
              <a:t>강제 타입 변환</a:t>
            </a:r>
            <a:r>
              <a:rPr lang="ko-KR" altLang="en-US" sz="1200" dirty="0" smtClean="0"/>
              <a:t>하려면</a:t>
            </a:r>
            <a:r>
              <a:rPr lang="en-US" altLang="ko-KR" sz="1200" dirty="0" smtClean="0"/>
              <a:t>, byte </a:t>
            </a:r>
            <a:r>
              <a:rPr lang="en-US" altLang="ko-KR" sz="1200" dirty="0"/>
              <a:t>b = (</a:t>
            </a:r>
            <a:r>
              <a:rPr lang="en-US" altLang="ko-KR" sz="1200" b="1" dirty="0">
                <a:solidFill>
                  <a:srgbClr val="FF0000"/>
                </a:solidFill>
              </a:rPr>
              <a:t>byte</a:t>
            </a:r>
            <a:r>
              <a:rPr lang="en-US" altLang="ko-KR" sz="1200" dirty="0"/>
              <a:t>)n</a:t>
            </a:r>
            <a:r>
              <a:rPr lang="en-US" altLang="ko-KR" sz="1200" dirty="0" smtClean="0"/>
              <a:t>; </a:t>
            </a:r>
            <a:r>
              <a:rPr lang="ko-KR" altLang="en-US" sz="1200" dirty="0" smtClean="0"/>
              <a:t>로 수정</a:t>
            </a:r>
            <a:endParaRPr lang="ko-KR" altLang="en-US" sz="1200" dirty="0"/>
          </a:p>
        </p:txBody>
      </p:sp>
      <p:grpSp>
        <p:nvGrpSpPr>
          <p:cNvPr id="6" name="그룹 5"/>
          <p:cNvGrpSpPr/>
          <p:nvPr/>
        </p:nvGrpSpPr>
        <p:grpSpPr>
          <a:xfrm>
            <a:off x="1108873" y="4484435"/>
            <a:ext cx="7011569" cy="2112917"/>
            <a:chOff x="1108873" y="4385335"/>
            <a:chExt cx="7011569" cy="2112917"/>
          </a:xfrm>
        </p:grpSpPr>
        <p:sp>
          <p:nvSpPr>
            <p:cNvPr id="8" name="직사각형 7"/>
            <p:cNvSpPr/>
            <p:nvPr/>
          </p:nvSpPr>
          <p:spPr>
            <a:xfrm>
              <a:off x="1108873" y="4385429"/>
              <a:ext cx="4001220" cy="338554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600" dirty="0"/>
                <a:t>byte b = (</a:t>
              </a:r>
              <a:r>
                <a:rPr lang="en-US" altLang="ko-KR" sz="1600" b="1" dirty="0" smtClean="0">
                  <a:solidFill>
                    <a:srgbClr val="FF0000"/>
                  </a:solidFill>
                </a:rPr>
                <a:t>byte</a:t>
              </a:r>
              <a:r>
                <a:rPr lang="en-US" altLang="ko-KR" sz="1600" dirty="0" smtClean="0"/>
                <a:t>)</a:t>
              </a:r>
              <a:r>
                <a:rPr lang="en-US" altLang="ko-KR" sz="1600" b="1" dirty="0" smtClean="0"/>
                <a:t>n</a:t>
              </a:r>
              <a:r>
                <a:rPr lang="en-US" altLang="ko-KR" sz="1600" dirty="0" smtClean="0"/>
                <a:t>; </a:t>
              </a:r>
              <a:r>
                <a:rPr lang="ko-KR" altLang="en-US" sz="1600" dirty="0" smtClean="0"/>
                <a:t>에 따른 손실</a:t>
              </a:r>
              <a:endParaRPr lang="ko-KR" altLang="en-US" sz="1600" dirty="0"/>
            </a:p>
          </p:txBody>
        </p:sp>
        <p:grpSp>
          <p:nvGrpSpPr>
            <p:cNvPr id="13" name="그룹 12"/>
            <p:cNvGrpSpPr/>
            <p:nvPr/>
          </p:nvGrpSpPr>
          <p:grpSpPr>
            <a:xfrm>
              <a:off x="1108873" y="4941169"/>
              <a:ext cx="4001220" cy="1296143"/>
              <a:chOff x="3801838" y="4437112"/>
              <a:chExt cx="4001220" cy="1296143"/>
            </a:xfrm>
          </p:grpSpPr>
          <p:grpSp>
            <p:nvGrpSpPr>
              <p:cNvPr id="10" name="그룹 9"/>
              <p:cNvGrpSpPr/>
              <p:nvPr/>
            </p:nvGrpSpPr>
            <p:grpSpPr>
              <a:xfrm>
                <a:off x="3801838" y="4505720"/>
                <a:ext cx="4001220" cy="1128484"/>
                <a:chOff x="3801838" y="4505720"/>
                <a:chExt cx="4001220" cy="1128484"/>
              </a:xfrm>
            </p:grpSpPr>
            <p:sp>
              <p:nvSpPr>
                <p:cNvPr id="28" name="TextBox 27"/>
                <p:cNvSpPr txBox="1"/>
                <p:nvPr/>
              </p:nvSpPr>
              <p:spPr>
                <a:xfrm>
                  <a:off x="5009582" y="4525099"/>
                  <a:ext cx="1337226" cy="338554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 smtClean="0"/>
                    <a:t>0x0000</a:t>
                  </a:r>
                  <a:r>
                    <a:rPr lang="en-US" altLang="ko-KR" sz="1600" b="1" dirty="0" smtClean="0"/>
                    <a:t>012C</a:t>
                  </a:r>
                  <a:endParaRPr lang="ko-KR" altLang="en-US" sz="1600" b="1" dirty="0"/>
                </a:p>
              </p:txBody>
            </p:sp>
            <p:sp>
              <p:nvSpPr>
                <p:cNvPr id="29" name="TextBox 28"/>
                <p:cNvSpPr txBox="1"/>
                <p:nvPr/>
              </p:nvSpPr>
              <p:spPr>
                <a:xfrm>
                  <a:off x="4608779" y="4505720"/>
                  <a:ext cx="30328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 smtClean="0"/>
                    <a:t>n</a:t>
                  </a:r>
                  <a:endParaRPr lang="ko-KR" altLang="en-US" sz="1600" dirty="0"/>
                </a:p>
              </p:txBody>
            </p:sp>
            <p:sp>
              <p:nvSpPr>
                <p:cNvPr id="30" name="TextBox 29"/>
                <p:cNvSpPr txBox="1"/>
                <p:nvPr/>
              </p:nvSpPr>
              <p:spPr>
                <a:xfrm>
                  <a:off x="6423834" y="4555876"/>
                  <a:ext cx="662361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200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32</a:t>
                  </a:r>
                  <a:r>
                    <a:rPr lang="ko-KR" altLang="en-US" sz="1200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비트</a:t>
                  </a:r>
                  <a:endParaRPr lang="ko-KR" altLang="en-US" sz="1200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1" name="TextBox 30"/>
                <p:cNvSpPr txBox="1"/>
                <p:nvPr/>
              </p:nvSpPr>
              <p:spPr>
                <a:xfrm>
                  <a:off x="5689575" y="5295650"/>
                  <a:ext cx="644728" cy="338554"/>
                </a:xfrm>
                <a:prstGeom prst="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 smtClean="0"/>
                    <a:t>0x</a:t>
                  </a:r>
                  <a:r>
                    <a:rPr lang="en-US" altLang="ko-KR" sz="1600" b="1" dirty="0" smtClean="0"/>
                    <a:t>2C</a:t>
                  </a:r>
                  <a:endParaRPr lang="ko-KR" altLang="en-US" sz="1600" b="1" dirty="0"/>
                </a:p>
              </p:txBody>
            </p:sp>
            <p:sp>
              <p:nvSpPr>
                <p:cNvPr id="32" name="TextBox 31"/>
                <p:cNvSpPr txBox="1"/>
                <p:nvPr/>
              </p:nvSpPr>
              <p:spPr>
                <a:xfrm>
                  <a:off x="4603969" y="5274750"/>
                  <a:ext cx="308098" cy="338554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600" dirty="0"/>
                    <a:t>b</a:t>
                  </a:r>
                  <a:endParaRPr lang="ko-KR" altLang="en-US" sz="1600" dirty="0"/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6423834" y="5326427"/>
                  <a:ext cx="577402" cy="276999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altLang="ko-KR" sz="1200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8</a:t>
                  </a:r>
                  <a:r>
                    <a:rPr lang="ko-KR" altLang="en-US" sz="1200" dirty="0" smtClean="0">
                      <a:solidFill>
                        <a:schemeClr val="bg1">
                          <a:lumMod val="50000"/>
                        </a:schemeClr>
                      </a:solidFill>
                    </a:rPr>
                    <a:t>비트</a:t>
                  </a:r>
                  <a:endParaRPr lang="ko-KR" altLang="en-US" sz="1200" dirty="0">
                    <a:solidFill>
                      <a:schemeClr val="bg1">
                        <a:lumMod val="50000"/>
                      </a:schemeClr>
                    </a:solidFill>
                  </a:endParaRPr>
                </a:p>
              </p:txBody>
            </p:sp>
            <p:sp>
              <p:nvSpPr>
                <p:cNvPr id="34" name="아래쪽 화살표 33"/>
                <p:cNvSpPr/>
                <p:nvPr/>
              </p:nvSpPr>
              <p:spPr>
                <a:xfrm>
                  <a:off x="5689575" y="4916204"/>
                  <a:ext cx="542788" cy="360939"/>
                </a:xfrm>
                <a:prstGeom prst="downArrow">
                  <a:avLst/>
                </a:pr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1600"/>
                </a:p>
              </p:txBody>
            </p:sp>
            <p:sp>
              <p:nvSpPr>
                <p:cNvPr id="5" name="직사각형 4"/>
                <p:cNvSpPr/>
                <p:nvPr/>
              </p:nvSpPr>
              <p:spPr>
                <a:xfrm>
                  <a:off x="3801838" y="4536497"/>
                  <a:ext cx="801823" cy="27699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ko-KR" altLang="en-US" sz="1200" dirty="0" smtClean="0"/>
                    <a:t>정수 </a:t>
                  </a:r>
                  <a:r>
                    <a:rPr lang="en-US" altLang="ko-KR" sz="1200" dirty="0" smtClean="0">
                      <a:solidFill>
                        <a:srgbClr val="FF0000"/>
                      </a:solidFill>
                    </a:rPr>
                    <a:t>300</a:t>
                  </a:r>
                  <a:endParaRPr lang="ko-KR" altLang="en-US" sz="1200" dirty="0">
                    <a:solidFill>
                      <a:srgbClr val="FF0000"/>
                    </a:solidFill>
                  </a:endParaRPr>
                </a:p>
              </p:txBody>
            </p:sp>
            <p:sp>
              <p:nvSpPr>
                <p:cNvPr id="27" name="직사각형 26"/>
                <p:cNvSpPr/>
                <p:nvPr/>
              </p:nvSpPr>
              <p:spPr>
                <a:xfrm>
                  <a:off x="7086195" y="5326427"/>
                  <a:ext cx="716863" cy="27699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ko-KR" altLang="en-US" sz="1200" dirty="0" smtClean="0"/>
                    <a:t>정수 </a:t>
                  </a:r>
                  <a:r>
                    <a:rPr lang="en-US" altLang="ko-KR" sz="1200" dirty="0" smtClean="0">
                      <a:solidFill>
                        <a:srgbClr val="FF0000"/>
                      </a:solidFill>
                    </a:rPr>
                    <a:t>44</a:t>
                  </a:r>
                  <a:endParaRPr lang="ko-KR" altLang="en-US" sz="1200" dirty="0">
                    <a:solidFill>
                      <a:srgbClr val="FF0000"/>
                    </a:solidFill>
                  </a:endParaRPr>
                </a:p>
              </p:txBody>
            </p:sp>
          </p:grpSp>
          <p:sp>
            <p:nvSpPr>
              <p:cNvPr id="12" name="모서리가 둥근 직사각형 11"/>
              <p:cNvSpPr/>
              <p:nvPr/>
            </p:nvSpPr>
            <p:spPr>
              <a:xfrm>
                <a:off x="3801838" y="4437112"/>
                <a:ext cx="4001220" cy="1296143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5" name="직사각형 14"/>
            <p:cNvSpPr/>
            <p:nvPr/>
          </p:nvSpPr>
          <p:spPr>
            <a:xfrm>
              <a:off x="5508104" y="4385335"/>
              <a:ext cx="2592288" cy="58477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r>
                <a:rPr lang="en-US" altLang="ko-KR" sz="1600" dirty="0"/>
                <a:t>double d = 1.9;</a:t>
              </a:r>
            </a:p>
            <a:p>
              <a:r>
                <a:rPr lang="en-US" altLang="ko-KR" sz="1600" dirty="0" err="1"/>
                <a:t>int</a:t>
              </a:r>
              <a:r>
                <a:rPr lang="en-US" altLang="ko-KR" sz="1600" dirty="0"/>
                <a:t> n = (</a:t>
              </a:r>
              <a:r>
                <a:rPr lang="en-US" altLang="ko-KR" sz="1600" b="1" dirty="0" err="1">
                  <a:solidFill>
                    <a:srgbClr val="FF0000"/>
                  </a:solidFill>
                </a:rPr>
                <a:t>int</a:t>
              </a:r>
              <a:r>
                <a:rPr lang="en-US" altLang="ko-KR" sz="1600" dirty="0"/>
                <a:t>)d; </a:t>
              </a:r>
              <a:r>
                <a:rPr lang="en-US" altLang="ko-KR" sz="1600" dirty="0" smtClean="0"/>
                <a:t> // n = 1</a:t>
              </a:r>
            </a:p>
          </p:txBody>
        </p:sp>
        <p:sp>
          <p:nvSpPr>
            <p:cNvPr id="35" name="모서리가 둥근 사각형 설명선 34"/>
            <p:cNvSpPr/>
            <p:nvPr/>
          </p:nvSpPr>
          <p:spPr>
            <a:xfrm>
              <a:off x="6444208" y="5442406"/>
              <a:ext cx="1676234" cy="510778"/>
            </a:xfrm>
            <a:prstGeom prst="wedgeRoundRectCallout">
              <a:avLst>
                <a:gd name="adj1" fmla="val -52256"/>
                <a:gd name="adj2" fmla="val -152670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txBody>
            <a:bodyPr wrap="none">
              <a:spAutoFit/>
            </a:bodyPr>
            <a:lstStyle/>
            <a:p>
              <a:r>
                <a:rPr lang="ko-KR" altLang="en-US" sz="1200" dirty="0"/>
                <a:t>강제 타입 변환으로 </a:t>
              </a:r>
              <a:endParaRPr lang="en-US" altLang="ko-KR" sz="1200" dirty="0"/>
            </a:p>
            <a:p>
              <a:r>
                <a:rPr lang="ko-KR" altLang="en-US" sz="1200" dirty="0" err="1" smtClean="0"/>
                <a:t>소숫점</a:t>
              </a:r>
              <a:r>
                <a:rPr lang="ko-KR" altLang="en-US" sz="1200" dirty="0" smtClean="0"/>
                <a:t> 이하 </a:t>
              </a:r>
              <a:r>
                <a:rPr lang="en-US" altLang="ko-KR" sz="1200" dirty="0" smtClean="0"/>
                <a:t>0.9 </a:t>
              </a:r>
              <a:r>
                <a:rPr lang="ko-KR" altLang="en-US" sz="1200" dirty="0"/>
                <a:t>손실</a:t>
              </a:r>
            </a:p>
          </p:txBody>
        </p:sp>
        <p:sp>
          <p:nvSpPr>
            <p:cNvPr id="23" name="모서리가 둥근 사각형 설명선 22"/>
            <p:cNvSpPr/>
            <p:nvPr/>
          </p:nvSpPr>
          <p:spPr>
            <a:xfrm>
              <a:off x="5089515" y="6191785"/>
              <a:ext cx="1232370" cy="306467"/>
            </a:xfrm>
            <a:prstGeom prst="wedgeRoundRectCallout">
              <a:avLst>
                <a:gd name="adj1" fmla="val -56203"/>
                <a:gd name="adj2" fmla="val -97123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txBody>
            <a:bodyPr wrap="none">
              <a:spAutoFit/>
            </a:bodyPr>
            <a:lstStyle/>
            <a:p>
              <a:r>
                <a:rPr lang="en-US" altLang="ko-KR" sz="1200" dirty="0" smtClean="0"/>
                <a:t>44 = 300%256</a:t>
              </a:r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360988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2-3 : </a:t>
            </a:r>
            <a:r>
              <a:rPr lang="ko-KR" altLang="en-US" dirty="0" smtClean="0"/>
              <a:t>타입 변환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89395" y="1340768"/>
            <a:ext cx="5525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자동 타입 변환과 강제 타입 변환의 이해를 위한 예제이다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다음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소스의 실행 결과는 무엇인가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?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2192665"/>
            <a:ext cx="5143536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class </a:t>
            </a:r>
            <a:r>
              <a:rPr lang="en-US" altLang="ko-KR" sz="1400" dirty="0" err="1"/>
              <a:t>TypeConversion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 smtClean="0"/>
              <a:t>	public </a:t>
            </a:r>
            <a:r>
              <a:rPr lang="en-US" altLang="ko-KR" sz="1400" dirty="0"/>
              <a:t>static void main(String[] </a:t>
            </a:r>
            <a:r>
              <a:rPr lang="en-US" altLang="ko-KR" sz="1400" dirty="0" err="1"/>
              <a:t>args</a:t>
            </a:r>
            <a:r>
              <a:rPr lang="en-US" altLang="ko-KR" sz="1400" dirty="0"/>
              <a:t>) {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smtClean="0"/>
              <a:t>byte </a:t>
            </a:r>
            <a:r>
              <a:rPr lang="en-US" altLang="ko-KR" sz="1400" b="1" dirty="0"/>
              <a:t>b = 127;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i = 100</a:t>
            </a:r>
            <a:r>
              <a:rPr lang="en-US" altLang="ko-KR" sz="1400" dirty="0" smtClean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 smtClean="0"/>
              <a:t>(</a:t>
            </a:r>
            <a:r>
              <a:rPr lang="en-US" altLang="ko-KR" sz="1400" dirty="0" err="1" smtClean="0"/>
              <a:t>b+i</a:t>
            </a:r>
            <a:r>
              <a:rPr lang="en-US" altLang="ko-KR" sz="1400" dirty="0"/>
              <a:t>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 smtClean="0"/>
              <a:t>(10/4</a:t>
            </a:r>
            <a:r>
              <a:rPr lang="en-US" altLang="ko-KR" sz="1400" dirty="0"/>
              <a:t>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 smtClean="0"/>
              <a:t>(10.0/4</a:t>
            </a:r>
            <a:r>
              <a:rPr lang="en-US" altLang="ko-KR" sz="1400" dirty="0"/>
              <a:t>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</a:t>
            </a:r>
            <a:r>
              <a:rPr lang="en-US" altLang="ko-KR" sz="1400" b="1" dirty="0"/>
              <a:t>(char)0x12340041</a:t>
            </a:r>
            <a:r>
              <a:rPr lang="en-US" altLang="ko-KR" sz="1400" dirty="0"/>
              <a:t>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((byte)(</a:t>
            </a:r>
            <a:r>
              <a:rPr lang="en-US" altLang="ko-KR" sz="1400" dirty="0" err="1"/>
              <a:t>b+i</a:t>
            </a:r>
            <a:r>
              <a:rPr lang="en-US" altLang="ko-KR" sz="1400" dirty="0"/>
              <a:t>));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)2.9 + 1.8);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)(2.9 + 1.8));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)2.9 + 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)1.8);</a:t>
            </a:r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6115267" y="3700770"/>
            <a:ext cx="654551" cy="1815882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227</a:t>
            </a:r>
          </a:p>
          <a:p>
            <a:r>
              <a:rPr lang="en-US" altLang="ko-KR" sz="1400" dirty="0"/>
              <a:t>2</a:t>
            </a:r>
          </a:p>
          <a:p>
            <a:r>
              <a:rPr lang="en-US" altLang="ko-KR" sz="1400" dirty="0"/>
              <a:t>2.5</a:t>
            </a:r>
          </a:p>
          <a:p>
            <a:r>
              <a:rPr lang="en-US" altLang="ko-KR" sz="1400" dirty="0"/>
              <a:t>A</a:t>
            </a:r>
          </a:p>
          <a:p>
            <a:r>
              <a:rPr lang="en-US" altLang="ko-KR" sz="1400" dirty="0"/>
              <a:t>-29</a:t>
            </a:r>
          </a:p>
          <a:p>
            <a:r>
              <a:rPr lang="en-US" altLang="ko-KR" sz="1400" dirty="0"/>
              <a:t>3.8</a:t>
            </a:r>
          </a:p>
          <a:p>
            <a:r>
              <a:rPr lang="en-US" altLang="ko-KR" sz="1400" dirty="0"/>
              <a:t>4</a:t>
            </a:r>
          </a:p>
          <a:p>
            <a:r>
              <a:rPr lang="en-US" altLang="ko-KR" sz="1400" dirty="0"/>
              <a:t>3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26</a:t>
            </a:fld>
            <a:endParaRPr lang="ko-KR" altLang="en-US"/>
          </a:p>
        </p:txBody>
      </p:sp>
      <p:grpSp>
        <p:nvGrpSpPr>
          <p:cNvPr id="10" name="그룹 9"/>
          <p:cNvGrpSpPr/>
          <p:nvPr/>
        </p:nvGrpSpPr>
        <p:grpSpPr>
          <a:xfrm>
            <a:off x="3352331" y="3284984"/>
            <a:ext cx="3896833" cy="694804"/>
            <a:chOff x="3352331" y="3284984"/>
            <a:chExt cx="3896833" cy="694804"/>
          </a:xfrm>
        </p:grpSpPr>
        <p:sp>
          <p:nvSpPr>
            <p:cNvPr id="8" name="모서리가 둥근 사각형 설명선 7"/>
            <p:cNvSpPr/>
            <p:nvPr/>
          </p:nvSpPr>
          <p:spPr>
            <a:xfrm>
              <a:off x="3352331" y="3284984"/>
              <a:ext cx="3896833" cy="306467"/>
            </a:xfrm>
            <a:prstGeom prst="wedgeRoundRectCallout">
              <a:avLst>
                <a:gd name="adj1" fmla="val -32190"/>
                <a:gd name="adj2" fmla="val 21907"/>
                <a:gd name="adj3" fmla="val 16667"/>
              </a:avLst>
            </a:prstGeom>
            <a:solidFill>
              <a:schemeClr val="accent4">
                <a:lumMod val="20000"/>
                <a:lumOff val="80000"/>
              </a:schemeClr>
            </a:solidFill>
            <a:ln w="12700">
              <a:solidFill>
                <a:srgbClr val="FF0000"/>
              </a:solidFill>
            </a:ln>
          </p:spPr>
          <p:txBody>
            <a:bodyPr wrap="square">
              <a:spAutoFit/>
            </a:bodyPr>
            <a:lstStyle/>
            <a:p>
              <a:r>
                <a:rPr lang="ko-KR" altLang="en-US" sz="1200" dirty="0" smtClean="0"/>
                <a:t>강제 타입 변환 결과 </a:t>
              </a:r>
              <a:r>
                <a:rPr lang="en-US" altLang="ko-KR" sz="1200" dirty="0" smtClean="0"/>
                <a:t>0x41</a:t>
              </a:r>
              <a:r>
                <a:rPr lang="ko-KR" altLang="en-US" sz="1200" dirty="0" smtClean="0"/>
                <a:t>이 되며</a:t>
              </a:r>
              <a:r>
                <a:rPr lang="en-US" altLang="ko-KR" sz="1200" dirty="0" smtClean="0"/>
                <a:t>, </a:t>
              </a:r>
              <a:r>
                <a:rPr lang="ko-KR" altLang="en-US" sz="1200" dirty="0" smtClean="0"/>
                <a:t>문자 </a:t>
              </a:r>
              <a:r>
                <a:rPr lang="en-US" altLang="ko-KR" sz="1200" dirty="0" smtClean="0"/>
                <a:t>A</a:t>
              </a:r>
              <a:r>
                <a:rPr lang="ko-KR" altLang="en-US" sz="1200" dirty="0" smtClean="0"/>
                <a:t>의 코드임</a:t>
              </a:r>
              <a:endParaRPr lang="ko-KR" altLang="en-US" sz="1200" dirty="0"/>
            </a:p>
          </p:txBody>
        </p:sp>
        <p:sp>
          <p:nvSpPr>
            <p:cNvPr id="7" name="자유형 6"/>
            <p:cNvSpPr/>
            <p:nvPr/>
          </p:nvSpPr>
          <p:spPr>
            <a:xfrm>
              <a:off x="3448225" y="3564082"/>
              <a:ext cx="380825" cy="415706"/>
            </a:xfrm>
            <a:custGeom>
              <a:avLst/>
              <a:gdLst>
                <a:gd name="connsiteX0" fmla="*/ 271720 w 380825"/>
                <a:gd name="connsiteY0" fmla="*/ 25977 h 415706"/>
                <a:gd name="connsiteX1" fmla="*/ 1557 w 380825"/>
                <a:gd name="connsiteY1" fmla="*/ 415636 h 415706"/>
                <a:gd name="connsiteX2" fmla="*/ 380825 w 380825"/>
                <a:gd name="connsiteY2" fmla="*/ 0 h 41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0825" h="415706">
                  <a:moveTo>
                    <a:pt x="271720" y="25977"/>
                  </a:moveTo>
                  <a:cubicBezTo>
                    <a:pt x="127546" y="222971"/>
                    <a:pt x="-16627" y="419966"/>
                    <a:pt x="1557" y="415636"/>
                  </a:cubicBezTo>
                  <a:cubicBezTo>
                    <a:pt x="19741" y="411307"/>
                    <a:pt x="200283" y="205653"/>
                    <a:pt x="380825" y="0"/>
                  </a:cubicBezTo>
                </a:path>
              </a:pathLst>
            </a:custGeom>
            <a:solidFill>
              <a:schemeClr val="accent4">
                <a:lumMod val="20000"/>
                <a:lumOff val="80000"/>
              </a:schemeClr>
            </a:solidFill>
            <a:ln w="95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2358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자바에서 키 입력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256584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System.in</a:t>
            </a:r>
          </a:p>
          <a:p>
            <a:pPr lvl="1"/>
            <a:r>
              <a:rPr lang="ko-KR" altLang="en-US" dirty="0"/>
              <a:t>키보드로부터 </a:t>
            </a:r>
            <a:r>
              <a:rPr lang="ko-KR" altLang="en-US" dirty="0" smtClean="0"/>
              <a:t>직접 읽는 </a:t>
            </a:r>
            <a:r>
              <a:rPr lang="ko-KR" altLang="en-US" dirty="0"/>
              <a:t>자바의 </a:t>
            </a:r>
            <a:r>
              <a:rPr lang="ko-KR" altLang="en-US" dirty="0" smtClean="0"/>
              <a:t>표준 입력 </a:t>
            </a:r>
            <a:r>
              <a:rPr lang="ko-KR" altLang="en-US" dirty="0" err="1" smtClean="0"/>
              <a:t>스트림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키 </a:t>
            </a:r>
            <a:r>
              <a:rPr lang="ko-KR" altLang="en-US" dirty="0"/>
              <a:t>값을 </a:t>
            </a:r>
            <a:r>
              <a:rPr lang="ko-KR" altLang="en-US" dirty="0" smtClean="0"/>
              <a:t>바이트</a:t>
            </a:r>
            <a:r>
              <a:rPr lang="en-US" altLang="ko-KR" dirty="0" smtClean="0"/>
              <a:t>(</a:t>
            </a:r>
            <a:r>
              <a:rPr lang="ko-KR" altLang="en-US" dirty="0" smtClean="0"/>
              <a:t>문자 아님</a:t>
            </a:r>
            <a:r>
              <a:rPr lang="en-US" altLang="ko-KR" dirty="0" smtClean="0"/>
              <a:t>)</a:t>
            </a:r>
            <a:r>
              <a:rPr lang="ko-KR" altLang="en-US" dirty="0" smtClean="0"/>
              <a:t>로 리턴</a:t>
            </a:r>
            <a:endParaRPr lang="en-US" altLang="ko-KR" dirty="0" smtClean="0"/>
          </a:p>
          <a:p>
            <a:r>
              <a:rPr lang="en-US" altLang="ko-KR" dirty="0" smtClean="0"/>
              <a:t>System.in</a:t>
            </a:r>
            <a:r>
              <a:rPr lang="ko-KR" altLang="en-US" dirty="0" smtClean="0"/>
              <a:t>을 사용할 때 문제점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키 값을 바이트 데이터로 넘겨주므로 응용프로그램이 문자 정보로 변환해야 함</a:t>
            </a:r>
            <a:r>
              <a:rPr lang="en-US" altLang="ko-KR" dirty="0" smtClean="0"/>
              <a:t> </a:t>
            </a:r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ko-KR" altLang="en-US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27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4149080"/>
            <a:ext cx="8836299" cy="148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86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Scanner</a:t>
            </a:r>
            <a:r>
              <a:rPr lang="ko-KR" altLang="en-US" dirty="0" smtClean="0"/>
              <a:t>로 쉽게 키 입력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dirty="0" smtClean="0"/>
              <a:t>Scanner </a:t>
            </a:r>
            <a:r>
              <a:rPr lang="ko-KR" altLang="en-US" dirty="0" smtClean="0"/>
              <a:t>클래스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System.in</a:t>
            </a:r>
            <a:r>
              <a:rPr lang="ko-KR" altLang="en-US" dirty="0"/>
              <a:t>에게 키를 읽게 하고</a:t>
            </a:r>
            <a:r>
              <a:rPr lang="en-US" altLang="ko-KR" dirty="0"/>
              <a:t>, </a:t>
            </a:r>
            <a:r>
              <a:rPr lang="ko-KR" altLang="en-US" dirty="0"/>
              <a:t>읽은 바이트를 </a:t>
            </a:r>
            <a:r>
              <a:rPr lang="ko-KR" altLang="en-US" dirty="0" smtClean="0"/>
              <a:t>문자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정수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실수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불린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문자열 등 다양한 타입으로 변환하여 리턴</a:t>
            </a:r>
            <a:endParaRPr lang="en-US" altLang="ko-KR" dirty="0" smtClean="0"/>
          </a:p>
          <a:p>
            <a:pPr lvl="2"/>
            <a:r>
              <a:rPr lang="en-US" altLang="ko-KR" dirty="0" err="1"/>
              <a:t>java.util.Scanner</a:t>
            </a:r>
            <a:r>
              <a:rPr lang="en-US" altLang="ko-KR" dirty="0"/>
              <a:t> </a:t>
            </a:r>
            <a:r>
              <a:rPr lang="ko-KR" altLang="en-US" dirty="0" smtClean="0"/>
              <a:t>클래스</a:t>
            </a:r>
            <a:endParaRPr lang="en-US" altLang="ko-KR" dirty="0" smtClean="0"/>
          </a:p>
          <a:p>
            <a:r>
              <a:rPr lang="ko-KR" altLang="en-US" dirty="0"/>
              <a:t>객체 </a:t>
            </a:r>
            <a:r>
              <a:rPr lang="ko-KR" altLang="en-US" dirty="0" smtClean="0"/>
              <a:t>생성</a:t>
            </a:r>
            <a:endParaRPr lang="en-US" altLang="ko-KR" dirty="0" smtClean="0"/>
          </a:p>
          <a:p>
            <a:endParaRPr lang="en-US" altLang="ko-KR" dirty="0"/>
          </a:p>
          <a:p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r>
              <a:rPr lang="en-US" altLang="ko-KR" dirty="0" smtClean="0"/>
              <a:t>System.in</a:t>
            </a:r>
            <a:r>
              <a:rPr lang="ko-KR" altLang="en-US" dirty="0"/>
              <a:t>에게 키를 읽게 하고</a:t>
            </a:r>
            <a:r>
              <a:rPr lang="en-US" altLang="ko-KR" dirty="0"/>
              <a:t>, </a:t>
            </a:r>
            <a:r>
              <a:rPr lang="ko-KR" altLang="en-US" dirty="0"/>
              <a:t>원하는 타입으로 변환하여 </a:t>
            </a:r>
            <a:r>
              <a:rPr lang="ko-KR" altLang="en-US" dirty="0" smtClean="0"/>
              <a:t>리턴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 smtClean="0"/>
          </a:p>
          <a:p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28</a:t>
            </a:fld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403648" y="3284984"/>
            <a:ext cx="6048672" cy="83099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import </a:t>
            </a:r>
            <a:r>
              <a:rPr lang="en-US" altLang="ko-KR" sz="1600" dirty="0" err="1" smtClean="0"/>
              <a:t>java.util.Scanner</a:t>
            </a:r>
            <a:r>
              <a:rPr lang="en-US" altLang="ko-KR" sz="1600" dirty="0" smtClean="0"/>
              <a:t>; // import</a:t>
            </a:r>
            <a:r>
              <a:rPr lang="ko-KR" altLang="en-US" sz="1600" dirty="0" smtClean="0"/>
              <a:t> 문 필요</a:t>
            </a:r>
            <a:endParaRPr lang="en-US" altLang="ko-KR" sz="1600" dirty="0" smtClean="0"/>
          </a:p>
          <a:p>
            <a:r>
              <a:rPr lang="en-US" altLang="ko-KR" sz="1600" dirty="0" smtClean="0"/>
              <a:t>...</a:t>
            </a:r>
          </a:p>
          <a:p>
            <a:r>
              <a:rPr lang="en-US" altLang="ko-KR" sz="1600" dirty="0" smtClean="0"/>
              <a:t>Scanner a = </a:t>
            </a:r>
            <a:r>
              <a:rPr lang="en-US" altLang="ko-KR" sz="1600" b="1" dirty="0" smtClean="0"/>
              <a:t>new Scanner</a:t>
            </a:r>
            <a:r>
              <a:rPr lang="en-US" altLang="ko-KR" sz="1600" dirty="0" smtClean="0"/>
              <a:t>(</a:t>
            </a:r>
            <a:r>
              <a:rPr lang="en-US" altLang="ko-KR" sz="1600" dirty="0" smtClean="0">
                <a:solidFill>
                  <a:srgbClr val="FF0000"/>
                </a:solidFill>
              </a:rPr>
              <a:t>System.in</a:t>
            </a:r>
            <a:r>
              <a:rPr lang="en-US" altLang="ko-KR" sz="1600" dirty="0" smtClean="0"/>
              <a:t>); // Scanner </a:t>
            </a:r>
            <a:r>
              <a:rPr lang="ko-KR" altLang="en-US" sz="1600" dirty="0" smtClean="0"/>
              <a:t>객체 생성</a:t>
            </a:r>
            <a:endParaRPr lang="en-US" altLang="ko-KR" sz="16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4581128"/>
            <a:ext cx="8509423" cy="1058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869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Scanner</a:t>
            </a:r>
            <a:r>
              <a:rPr lang="ko-KR" altLang="en-US" dirty="0"/>
              <a:t>를 이용한 키 입력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altLang="ko-KR" dirty="0"/>
              <a:t>Scanner</a:t>
            </a:r>
            <a:r>
              <a:rPr lang="ko-KR" altLang="en-US" dirty="0"/>
              <a:t>에서 키 입력 받기</a:t>
            </a:r>
            <a:endParaRPr lang="en-US" altLang="ko-KR" dirty="0"/>
          </a:p>
          <a:p>
            <a:pPr lvl="2"/>
            <a:r>
              <a:rPr lang="en-US" altLang="ko-KR" dirty="0"/>
              <a:t>Scanner</a:t>
            </a:r>
            <a:r>
              <a:rPr lang="ko-KR" altLang="en-US" dirty="0"/>
              <a:t>는 입력되는 키 값을 공백으로 구분되는 아이템 단위로 읽음</a:t>
            </a:r>
            <a:endParaRPr lang="en-US" altLang="ko-KR" dirty="0"/>
          </a:p>
          <a:p>
            <a:pPr lvl="2"/>
            <a:r>
              <a:rPr lang="ko-KR" altLang="en-US" dirty="0"/>
              <a:t>공백 문자 </a:t>
            </a:r>
            <a:r>
              <a:rPr lang="en-US" altLang="ko-KR" dirty="0" smtClean="0"/>
              <a:t>: ‘</a:t>
            </a:r>
            <a:r>
              <a:rPr lang="en-US" altLang="ko-KR" sz="1400" dirty="0" smtClean="0"/>
              <a:t>\</a:t>
            </a:r>
            <a:r>
              <a:rPr lang="en-US" altLang="ko-KR" sz="1400" dirty="0"/>
              <a:t>t</a:t>
            </a:r>
            <a:r>
              <a:rPr lang="en-US" altLang="ko-KR" dirty="0" smtClean="0"/>
              <a:t>’, ‘</a:t>
            </a:r>
            <a:r>
              <a:rPr lang="en-US" altLang="ko-KR" sz="1400" dirty="0" smtClean="0"/>
              <a:t>\</a:t>
            </a:r>
            <a:r>
              <a:rPr lang="en-US" altLang="ko-KR" sz="1400" dirty="0"/>
              <a:t>f</a:t>
            </a:r>
            <a:r>
              <a:rPr lang="en-US" altLang="ko-KR" dirty="0" smtClean="0"/>
              <a:t>’, ‘</a:t>
            </a:r>
            <a:r>
              <a:rPr lang="en-US" altLang="ko-KR" sz="1400" dirty="0" smtClean="0"/>
              <a:t>\</a:t>
            </a:r>
            <a:r>
              <a:rPr lang="en-US" altLang="ko-KR" sz="1400" dirty="0"/>
              <a:t>r</a:t>
            </a:r>
            <a:r>
              <a:rPr lang="ko-KR" altLang="en-US" dirty="0"/>
              <a:t>’</a:t>
            </a:r>
            <a:r>
              <a:rPr lang="en-US" altLang="ko-KR" dirty="0" smtClean="0"/>
              <a:t>, ‘ ’, ‘</a:t>
            </a:r>
            <a:r>
              <a:rPr lang="en-US" altLang="ko-KR" sz="1400" dirty="0" smtClean="0"/>
              <a:t>\</a:t>
            </a:r>
            <a:r>
              <a:rPr lang="en-US" altLang="ko-KR" sz="1400" dirty="0"/>
              <a:t>n</a:t>
            </a:r>
            <a:r>
              <a:rPr lang="ko-KR" altLang="en-US" dirty="0" smtClean="0"/>
              <a:t>’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개발자가 원하는 다양한 타입의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값으로 바꾸어 읽을 수 있음</a:t>
            </a:r>
            <a:endParaRPr lang="en-US" altLang="ko-KR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29</a:t>
            </a:fld>
            <a:endParaRPr lang="ko-KR" altLang="en-US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831" y="2996952"/>
            <a:ext cx="4702667" cy="3019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/>
          <p:cNvSpPr/>
          <p:nvPr/>
        </p:nvSpPr>
        <p:spPr>
          <a:xfrm>
            <a:off x="5220072" y="4581128"/>
            <a:ext cx="3619950" cy="13849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200" dirty="0"/>
              <a:t>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</a:t>
            </a:r>
            <a:r>
              <a:rPr lang="en-US" altLang="ko-KR" sz="1200" b="1" dirty="0"/>
              <a:t>new Scanner(System.in</a:t>
            </a:r>
            <a:r>
              <a:rPr lang="en-US" altLang="ko-KR" sz="1200" b="1" dirty="0" smtClean="0"/>
              <a:t>);</a:t>
            </a:r>
          </a:p>
          <a:p>
            <a:endParaRPr lang="en-US" altLang="ko-KR" sz="1200" dirty="0"/>
          </a:p>
          <a:p>
            <a:r>
              <a:rPr lang="en-US" altLang="ko-KR" sz="1200" dirty="0"/>
              <a:t>String name = </a:t>
            </a:r>
            <a:r>
              <a:rPr lang="en-US" altLang="ko-KR" sz="1200" b="1" dirty="0" err="1"/>
              <a:t>scanner.next</a:t>
            </a:r>
            <a:r>
              <a:rPr lang="en-US" altLang="ko-KR" sz="1200" b="1" dirty="0"/>
              <a:t>()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	</a:t>
            </a:r>
            <a:r>
              <a:rPr lang="en-US" altLang="ko-KR" sz="1200" dirty="0" smtClean="0">
                <a:solidFill>
                  <a:srgbClr val="00B050"/>
                </a:solidFill>
              </a:rPr>
              <a:t>// </a:t>
            </a:r>
            <a:r>
              <a:rPr lang="en-US" altLang="ko-KR" sz="1200" dirty="0">
                <a:solidFill>
                  <a:srgbClr val="00B050"/>
                </a:solidFill>
              </a:rPr>
              <a:t>"Kim"</a:t>
            </a:r>
          </a:p>
          <a:p>
            <a:r>
              <a:rPr lang="en-US" altLang="ko-KR" sz="1200" dirty="0"/>
              <a:t>String city = </a:t>
            </a:r>
            <a:r>
              <a:rPr lang="en-US" altLang="ko-KR" sz="1200" b="1" dirty="0" err="1"/>
              <a:t>scanner.next</a:t>
            </a:r>
            <a:r>
              <a:rPr lang="en-US" altLang="ko-KR" sz="1200" b="1" dirty="0"/>
              <a:t>()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	</a:t>
            </a:r>
            <a:r>
              <a:rPr lang="en-US" altLang="ko-KR" sz="1200" dirty="0" smtClean="0">
                <a:solidFill>
                  <a:srgbClr val="00B050"/>
                </a:solidFill>
              </a:rPr>
              <a:t>// </a:t>
            </a:r>
            <a:r>
              <a:rPr lang="en-US" altLang="ko-KR" sz="1200" dirty="0">
                <a:solidFill>
                  <a:srgbClr val="00B050"/>
                </a:solidFill>
              </a:rPr>
              <a:t>"Seoul"</a:t>
            </a:r>
          </a:p>
          <a:p>
            <a:r>
              <a:rPr lang="en-US" altLang="ko-KR" sz="1200" dirty="0" err="1"/>
              <a:t>int</a:t>
            </a:r>
            <a:r>
              <a:rPr lang="en-US" altLang="ko-KR" sz="1200" dirty="0"/>
              <a:t> age = </a:t>
            </a:r>
            <a:r>
              <a:rPr lang="en-US" altLang="ko-KR" sz="1200" b="1" dirty="0" err="1"/>
              <a:t>scanner.nextInt</a:t>
            </a:r>
            <a:r>
              <a:rPr lang="en-US" altLang="ko-KR" sz="1200" b="1" dirty="0"/>
              <a:t>()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	</a:t>
            </a:r>
            <a:r>
              <a:rPr lang="en-US" altLang="ko-KR" sz="1200" dirty="0" smtClean="0">
                <a:solidFill>
                  <a:srgbClr val="00B050"/>
                </a:solidFill>
              </a:rPr>
              <a:t>// </a:t>
            </a:r>
            <a:r>
              <a:rPr lang="en-US" altLang="ko-KR" sz="1200" dirty="0">
                <a:solidFill>
                  <a:srgbClr val="00B050"/>
                </a:solidFill>
              </a:rPr>
              <a:t>20</a:t>
            </a:r>
          </a:p>
          <a:p>
            <a:r>
              <a:rPr lang="en-US" altLang="ko-KR" sz="1200" dirty="0"/>
              <a:t>double weight = </a:t>
            </a:r>
            <a:r>
              <a:rPr lang="en-US" altLang="ko-KR" sz="1200" b="1" dirty="0" err="1"/>
              <a:t>scanner.nextDouble</a:t>
            </a:r>
            <a:r>
              <a:rPr lang="en-US" altLang="ko-KR" sz="1200" b="1" dirty="0"/>
              <a:t>()</a:t>
            </a:r>
            <a:r>
              <a:rPr lang="en-US" altLang="ko-KR" sz="1200" dirty="0"/>
              <a:t>; </a:t>
            </a:r>
            <a:r>
              <a:rPr lang="en-US" altLang="ko-KR" sz="1200" dirty="0">
                <a:solidFill>
                  <a:srgbClr val="00B050"/>
                </a:solidFill>
              </a:rPr>
              <a:t>// 65.1</a:t>
            </a:r>
          </a:p>
          <a:p>
            <a:r>
              <a:rPr lang="en-US" altLang="ko-KR" sz="1200" dirty="0" err="1" smtClean="0"/>
              <a:t>boolean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single = </a:t>
            </a:r>
            <a:r>
              <a:rPr lang="en-US" altLang="ko-KR" sz="1200" b="1" dirty="0" err="1"/>
              <a:t>scanner.nextBoolean</a:t>
            </a:r>
            <a:r>
              <a:rPr lang="en-US" altLang="ko-KR" sz="1200" b="1" dirty="0"/>
              <a:t>()</a:t>
            </a:r>
            <a:r>
              <a:rPr lang="en-US" altLang="ko-KR" sz="1200" dirty="0"/>
              <a:t>; </a:t>
            </a:r>
            <a:r>
              <a:rPr lang="en-US" altLang="ko-KR" sz="1200" dirty="0">
                <a:solidFill>
                  <a:srgbClr val="00B050"/>
                </a:solidFill>
              </a:rPr>
              <a:t>// true</a:t>
            </a:r>
            <a:endParaRPr lang="ko-KR" altLang="en-US" sz="12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5825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2-1 </a:t>
            </a:r>
            <a:r>
              <a:rPr lang="ko-KR" altLang="en-US" dirty="0" smtClean="0"/>
              <a:t>코드 설명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71486" y="1285860"/>
            <a:ext cx="4029076" cy="5239484"/>
          </a:xfrm>
        </p:spPr>
        <p:txBody>
          <a:bodyPr>
            <a:normAutofit/>
          </a:bodyPr>
          <a:lstStyle/>
          <a:p>
            <a:r>
              <a:rPr lang="ko-KR" altLang="en-US" sz="1600" dirty="0" smtClean="0"/>
              <a:t>클래스 만들기</a:t>
            </a:r>
            <a:endParaRPr lang="en-US" altLang="ko-KR" sz="1600" dirty="0" smtClean="0"/>
          </a:p>
          <a:p>
            <a:pPr lvl="1"/>
            <a:r>
              <a:rPr lang="en-US" altLang="ko-KR" sz="1200" dirty="0" smtClean="0"/>
              <a:t>Hello</a:t>
            </a:r>
            <a:r>
              <a:rPr lang="ko-KR" altLang="en-US" sz="1200" dirty="0" smtClean="0"/>
              <a:t> 이름의 클래스 선언</a:t>
            </a:r>
            <a:endParaRPr lang="en-US" altLang="ko-KR" sz="1200" dirty="0" smtClean="0"/>
          </a:p>
          <a:p>
            <a:pPr lvl="1"/>
            <a:endParaRPr lang="en-US" altLang="ko-KR" sz="1200" dirty="0"/>
          </a:p>
          <a:p>
            <a:pPr lvl="1"/>
            <a:endParaRPr lang="en-US" altLang="ko-KR" sz="1200" dirty="0" smtClean="0"/>
          </a:p>
          <a:p>
            <a:pPr lvl="1"/>
            <a:r>
              <a:rPr lang="en-US" altLang="ko-KR" sz="1200" dirty="0" smtClean="0"/>
              <a:t>class </a:t>
            </a:r>
            <a:r>
              <a:rPr lang="ko-KR" altLang="en-US" sz="1200" dirty="0" smtClean="0"/>
              <a:t>키워드로 클래스 선</a:t>
            </a:r>
            <a:r>
              <a:rPr lang="ko-KR" altLang="en-US" sz="1200" dirty="0"/>
              <a:t>언</a:t>
            </a:r>
            <a:endParaRPr lang="en-US" altLang="ko-KR" sz="1200" dirty="0" smtClean="0"/>
          </a:p>
          <a:p>
            <a:pPr lvl="1"/>
            <a:r>
              <a:rPr lang="en-US" altLang="ko-KR" sz="1200" dirty="0" smtClean="0"/>
              <a:t>public</a:t>
            </a:r>
            <a:r>
              <a:rPr lang="ko-KR" altLang="en-US" sz="1200" dirty="0" smtClean="0"/>
              <a:t> 선언하면 다른 클래스에서 접근 가능</a:t>
            </a:r>
            <a:endParaRPr lang="en-US" altLang="ko-KR" sz="1200" dirty="0"/>
          </a:p>
          <a:p>
            <a:pPr lvl="1"/>
            <a:r>
              <a:rPr lang="ko-KR" altLang="en-US" sz="1200" dirty="0" smtClean="0"/>
              <a:t>클래스 코드는 </a:t>
            </a:r>
            <a:r>
              <a:rPr lang="en-US" altLang="ko-KR" sz="1200" dirty="0" smtClean="0"/>
              <a:t>{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} </a:t>
            </a:r>
            <a:r>
              <a:rPr lang="ko-KR" altLang="en-US" sz="1200" dirty="0" smtClean="0"/>
              <a:t>내에 모두 작성</a:t>
            </a:r>
            <a:endParaRPr lang="en-US" altLang="ko-KR" sz="1200" dirty="0" smtClean="0"/>
          </a:p>
          <a:p>
            <a:r>
              <a:rPr lang="ko-KR" altLang="en-US" sz="1600" dirty="0" err="1" smtClean="0"/>
              <a:t>주석문</a:t>
            </a:r>
            <a:endParaRPr lang="en-US" altLang="ko-KR" sz="1600" dirty="0" smtClean="0"/>
          </a:p>
          <a:p>
            <a:pPr lvl="1"/>
            <a:r>
              <a:rPr lang="en-US" altLang="ko-KR" sz="1200" dirty="0" smtClean="0"/>
              <a:t>//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한 </a:t>
            </a:r>
            <a:r>
              <a:rPr lang="ko-KR" altLang="en-US" sz="1200" dirty="0" smtClean="0"/>
              <a:t>라인 주석</a:t>
            </a:r>
            <a:endParaRPr lang="en-US" altLang="ko-KR" sz="1200" dirty="0"/>
          </a:p>
          <a:p>
            <a:pPr lvl="1"/>
            <a:r>
              <a:rPr lang="en-US" altLang="ko-KR" sz="1200" dirty="0"/>
              <a:t>/* </a:t>
            </a:r>
            <a:r>
              <a:rPr lang="ko-KR" altLang="en-US" sz="1200" dirty="0" smtClean="0"/>
              <a:t>여러 행 주석 </a:t>
            </a:r>
            <a:r>
              <a:rPr lang="en-US" altLang="ko-KR" sz="1200" dirty="0" smtClean="0"/>
              <a:t>*/</a:t>
            </a:r>
            <a:endParaRPr lang="en-US" altLang="ko-KR" sz="1600" dirty="0" smtClean="0"/>
          </a:p>
          <a:p>
            <a:r>
              <a:rPr lang="en-US" altLang="ko-KR" sz="1600" dirty="0" smtClean="0"/>
              <a:t>main() </a:t>
            </a:r>
            <a:r>
              <a:rPr lang="ko-KR" altLang="en-US" sz="1600" dirty="0" err="1" smtClean="0"/>
              <a:t>메소드</a:t>
            </a:r>
            <a:endParaRPr lang="en-US" altLang="ko-KR" sz="1200" dirty="0" smtClean="0"/>
          </a:p>
          <a:p>
            <a:pPr lvl="1"/>
            <a:r>
              <a:rPr lang="ko-KR" altLang="en-US" sz="1200" dirty="0"/>
              <a:t>자바 프로그램은 </a:t>
            </a:r>
            <a:r>
              <a:rPr lang="en-US" altLang="ko-KR" sz="1200" dirty="0"/>
              <a:t>main</a:t>
            </a:r>
            <a:r>
              <a:rPr lang="en-US" altLang="ko-KR" sz="1200" dirty="0" smtClean="0"/>
              <a:t>()</a:t>
            </a:r>
            <a:r>
              <a:rPr lang="ko-KR" altLang="en-US" sz="1200" dirty="0" smtClean="0"/>
              <a:t>에서 </a:t>
            </a:r>
            <a:r>
              <a:rPr lang="ko-KR" altLang="en-US" sz="1200" dirty="0"/>
              <a:t>실행 시작</a:t>
            </a:r>
            <a:endParaRPr lang="en-US" altLang="ko-KR" sz="1200" dirty="0"/>
          </a:p>
          <a:p>
            <a:pPr lvl="1"/>
            <a:endParaRPr lang="en-US" altLang="ko-KR" sz="1200" dirty="0"/>
          </a:p>
          <a:p>
            <a:pPr lvl="1"/>
            <a:endParaRPr lang="en-US" altLang="ko-KR" sz="1200" dirty="0" smtClean="0"/>
          </a:p>
          <a:p>
            <a:pPr lvl="1"/>
            <a:r>
              <a:rPr lang="en-US" altLang="ko-KR" sz="1200" dirty="0"/>
              <a:t>public</a:t>
            </a:r>
            <a:r>
              <a:rPr lang="ko-KR" altLang="en-US" sz="1200" dirty="0"/>
              <a:t> </a:t>
            </a:r>
            <a:r>
              <a:rPr lang="en-US" altLang="ko-KR" sz="1200" dirty="0"/>
              <a:t>static void</a:t>
            </a:r>
            <a:r>
              <a:rPr lang="ko-KR" altLang="en-US" sz="1200" dirty="0"/>
              <a:t>으로 </a:t>
            </a:r>
            <a:r>
              <a:rPr lang="ko-KR" altLang="en-US" sz="1200" dirty="0" smtClean="0"/>
              <a:t>선언</a:t>
            </a:r>
            <a:endParaRPr lang="en-US" altLang="ko-KR" sz="1200" dirty="0"/>
          </a:p>
          <a:p>
            <a:pPr lvl="1"/>
            <a:r>
              <a:rPr lang="en-US" altLang="ko-KR" sz="1200" dirty="0" smtClean="0"/>
              <a:t>String[] </a:t>
            </a:r>
            <a:r>
              <a:rPr lang="en-US" altLang="ko-KR" sz="1200" dirty="0" err="1" smtClean="0"/>
              <a:t>args</a:t>
            </a:r>
            <a:r>
              <a:rPr lang="ko-KR" altLang="en-US" sz="1200" dirty="0" smtClean="0"/>
              <a:t>로 실행 인자를 전달 받음</a:t>
            </a:r>
            <a:endParaRPr lang="en-US" altLang="ko-KR" sz="1200" dirty="0" smtClean="0"/>
          </a:p>
        </p:txBody>
      </p:sp>
      <p:sp>
        <p:nvSpPr>
          <p:cNvPr id="6" name="내용 개체 틀 5"/>
          <p:cNvSpPr>
            <a:spLocks noGrp="1"/>
          </p:cNvSpPr>
          <p:nvPr>
            <p:ph sz="quarter" idx="2"/>
          </p:nvPr>
        </p:nvSpPr>
        <p:spPr>
          <a:xfrm>
            <a:off x="4716016" y="1285860"/>
            <a:ext cx="4299099" cy="5311492"/>
          </a:xfrm>
        </p:spPr>
        <p:txBody>
          <a:bodyPr>
            <a:normAutofit/>
          </a:bodyPr>
          <a:lstStyle/>
          <a:p>
            <a:r>
              <a:rPr lang="ko-KR" altLang="en-US" sz="1600" dirty="0" err="1"/>
              <a:t>메소드</a:t>
            </a:r>
            <a:endParaRPr lang="en-US" altLang="ko-KR" sz="1600" dirty="0"/>
          </a:p>
          <a:p>
            <a:pPr lvl="1"/>
            <a:r>
              <a:rPr lang="en-US" altLang="ko-KR" sz="1400" dirty="0" smtClean="0"/>
              <a:t>C/C++</a:t>
            </a:r>
            <a:r>
              <a:rPr lang="ko-KR" altLang="en-US" sz="1400" dirty="0" smtClean="0"/>
              <a:t>에서의 함수를 </a:t>
            </a:r>
            <a:r>
              <a:rPr lang="ko-KR" altLang="en-US" sz="1400" dirty="0" err="1" smtClean="0"/>
              <a:t>메소드로</a:t>
            </a:r>
            <a:r>
              <a:rPr lang="ko-KR" altLang="en-US" sz="1400" dirty="0" smtClean="0"/>
              <a:t> 지칭</a:t>
            </a:r>
            <a:endParaRPr lang="en-US" altLang="ko-KR" sz="1400" dirty="0" smtClean="0"/>
          </a:p>
          <a:p>
            <a:pPr lvl="1">
              <a:buNone/>
            </a:pPr>
            <a:endParaRPr lang="en-US" altLang="ko-KR" sz="1200" dirty="0" smtClean="0"/>
          </a:p>
          <a:p>
            <a:pPr lvl="1"/>
            <a:endParaRPr lang="en-US" altLang="ko-KR" sz="1200" dirty="0"/>
          </a:p>
          <a:p>
            <a:pPr lvl="1"/>
            <a:endParaRPr lang="en-US" altLang="ko-KR" sz="1200" dirty="0"/>
          </a:p>
          <a:p>
            <a:pPr lvl="1"/>
            <a:r>
              <a:rPr lang="ko-KR" altLang="en-US" sz="1200" dirty="0" smtClean="0"/>
              <a:t>클래스 바깥에 작성할 수 없음</a:t>
            </a:r>
            <a:endParaRPr lang="en-US" altLang="ko-KR" sz="1200" dirty="0"/>
          </a:p>
          <a:p>
            <a:r>
              <a:rPr lang="ko-KR" altLang="en-US" sz="1600" dirty="0" err="1" smtClean="0"/>
              <a:t>메소드</a:t>
            </a:r>
            <a:r>
              <a:rPr lang="ko-KR" altLang="en-US" sz="1600" dirty="0" smtClean="0"/>
              <a:t> 호출</a:t>
            </a:r>
            <a:endParaRPr lang="en-US" altLang="ko-KR" sz="1600" dirty="0"/>
          </a:p>
          <a:p>
            <a:pPr lvl="1"/>
            <a:r>
              <a:rPr lang="en-US" altLang="ko-KR" sz="1200" dirty="0" smtClean="0"/>
              <a:t>sum() </a:t>
            </a:r>
            <a:r>
              <a:rPr lang="ko-KR" altLang="en-US" sz="1200" dirty="0" err="1" smtClean="0"/>
              <a:t>메소드</a:t>
            </a:r>
            <a:r>
              <a:rPr lang="ko-KR" altLang="en-US" sz="1200" dirty="0" smtClean="0"/>
              <a:t> </a:t>
            </a:r>
            <a:r>
              <a:rPr lang="ko-KR" altLang="en-US" sz="1200" dirty="0" err="1" smtClean="0"/>
              <a:t>호춯</a:t>
            </a:r>
            <a:endParaRPr lang="en-US" altLang="ko-KR" sz="1200" dirty="0" smtClean="0"/>
          </a:p>
          <a:p>
            <a:pPr lvl="1"/>
            <a:endParaRPr lang="en-US" altLang="ko-KR" sz="1200" dirty="0"/>
          </a:p>
          <a:p>
            <a:pPr lvl="1"/>
            <a:endParaRPr lang="en-US" altLang="ko-KR" sz="1200" dirty="0" smtClean="0"/>
          </a:p>
          <a:p>
            <a:pPr lvl="1"/>
            <a:endParaRPr lang="en-US" altLang="ko-KR" sz="1200" dirty="0" smtClean="0"/>
          </a:p>
          <a:p>
            <a:pPr lvl="1"/>
            <a:r>
              <a:rPr lang="en-US" altLang="ko-KR" sz="1200" dirty="0" smtClean="0"/>
              <a:t>sum()</a:t>
            </a:r>
            <a:r>
              <a:rPr lang="ko-KR" altLang="en-US" sz="1200" dirty="0" smtClean="0"/>
              <a:t> </a:t>
            </a:r>
            <a:r>
              <a:rPr lang="ko-KR" altLang="en-US" sz="1200" dirty="0"/>
              <a:t>호출 시 변수 </a:t>
            </a:r>
            <a:r>
              <a:rPr lang="en-US" altLang="ko-KR" sz="1200" dirty="0"/>
              <a:t>i</a:t>
            </a:r>
            <a:r>
              <a:rPr lang="ko-KR" altLang="en-US" sz="1200" dirty="0"/>
              <a:t>의 값과 정수 </a:t>
            </a:r>
            <a:r>
              <a:rPr lang="en-US" altLang="ko-KR" sz="1200" dirty="0"/>
              <a:t>10</a:t>
            </a:r>
            <a:r>
              <a:rPr lang="ko-KR" altLang="en-US" sz="1200" dirty="0"/>
              <a:t>을 </a:t>
            </a:r>
            <a:r>
              <a:rPr lang="ko-KR" altLang="en-US" sz="1200" dirty="0" smtClean="0"/>
              <a:t>전</a:t>
            </a:r>
            <a:r>
              <a:rPr lang="ko-KR" altLang="en-US" sz="1200" dirty="0"/>
              <a:t>달</a:t>
            </a:r>
            <a:endParaRPr lang="en-US" altLang="ko-KR" sz="1200" dirty="0" smtClean="0"/>
          </a:p>
          <a:p>
            <a:pPr lvl="1"/>
            <a:r>
              <a:rPr lang="en-US" altLang="ko-KR" sz="1200" dirty="0"/>
              <a:t>sum</a:t>
            </a:r>
            <a:r>
              <a:rPr lang="en-US" altLang="ko-KR" sz="1200" dirty="0" smtClean="0"/>
              <a:t>()</a:t>
            </a:r>
            <a:r>
              <a:rPr lang="ko-KR" altLang="en-US" sz="1200" dirty="0" smtClean="0"/>
              <a:t>의 </a:t>
            </a:r>
            <a:r>
              <a:rPr lang="en-US" altLang="ko-KR" sz="1200" dirty="0" smtClean="0"/>
              <a:t>n</a:t>
            </a:r>
            <a:r>
              <a:rPr lang="en-US" altLang="ko-KR" sz="1200" dirty="0"/>
              <a:t>, </a:t>
            </a:r>
            <a:r>
              <a:rPr lang="en-US" altLang="ko-KR" sz="1200" dirty="0" smtClean="0"/>
              <a:t>m</a:t>
            </a:r>
            <a:r>
              <a:rPr lang="ko-KR" altLang="en-US" sz="1200" dirty="0" smtClean="0"/>
              <a:t>에 </a:t>
            </a:r>
            <a:r>
              <a:rPr lang="ko-KR" altLang="en-US" sz="1200" dirty="0"/>
              <a:t>각각 </a:t>
            </a:r>
            <a:r>
              <a:rPr lang="en-US" altLang="ko-KR" sz="1200" dirty="0"/>
              <a:t>20, </a:t>
            </a:r>
            <a:r>
              <a:rPr lang="en-US" altLang="ko-KR" sz="1200" dirty="0" smtClean="0"/>
              <a:t>10</a:t>
            </a:r>
            <a:r>
              <a:rPr lang="ko-KR" altLang="en-US" sz="1200" dirty="0" smtClean="0"/>
              <a:t> 값 전달</a:t>
            </a:r>
            <a:endParaRPr lang="en-US" altLang="ko-KR" sz="1200" dirty="0" smtClean="0"/>
          </a:p>
          <a:p>
            <a:pPr lvl="1"/>
            <a:r>
              <a:rPr lang="en-US" altLang="ko-KR" sz="1200" dirty="0"/>
              <a:t>sum</a:t>
            </a:r>
            <a:r>
              <a:rPr lang="en-US" altLang="ko-KR" sz="1200" dirty="0" smtClean="0"/>
              <a:t>()</a:t>
            </a:r>
            <a:r>
              <a:rPr lang="ko-KR" altLang="en-US" sz="1200" dirty="0" smtClean="0"/>
              <a:t>은 </a:t>
            </a:r>
            <a:r>
              <a:rPr lang="en-US" altLang="ko-KR" sz="1200" dirty="0" smtClean="0"/>
              <a:t>n</a:t>
            </a:r>
            <a:r>
              <a:rPr lang="ko-KR" altLang="en-US" sz="1200" dirty="0" smtClean="0"/>
              <a:t>과 </a:t>
            </a:r>
            <a:r>
              <a:rPr lang="en-US" altLang="ko-KR" sz="1200" dirty="0"/>
              <a:t>m </a:t>
            </a:r>
            <a:r>
              <a:rPr lang="ko-KR" altLang="en-US" sz="1200" dirty="0"/>
              <a:t>값을 더한 </a:t>
            </a:r>
            <a:r>
              <a:rPr lang="en-US" altLang="ko-KR" sz="1200" dirty="0" smtClean="0"/>
              <a:t>30</a:t>
            </a:r>
            <a:r>
              <a:rPr lang="ko-KR" altLang="en-US" sz="1200" dirty="0" smtClean="0"/>
              <a:t> 리턴</a:t>
            </a:r>
            <a:endParaRPr lang="en-US" altLang="ko-KR" sz="1200" dirty="0" smtClean="0"/>
          </a:p>
          <a:p>
            <a:pPr lvl="1"/>
            <a:r>
              <a:rPr lang="ko-KR" altLang="en-US" sz="1200" dirty="0" smtClean="0"/>
              <a:t>변수 </a:t>
            </a:r>
            <a:r>
              <a:rPr lang="en-US" altLang="ko-KR" sz="1200" dirty="0"/>
              <a:t>s</a:t>
            </a:r>
            <a:r>
              <a:rPr lang="ko-KR" altLang="en-US" sz="1200" dirty="0"/>
              <a:t>는 정수 </a:t>
            </a:r>
            <a:r>
              <a:rPr lang="en-US" altLang="ko-KR" sz="1200" dirty="0"/>
              <a:t>30</a:t>
            </a:r>
            <a:r>
              <a:rPr lang="ko-KR" altLang="en-US" sz="1200" dirty="0"/>
              <a:t>을 </a:t>
            </a:r>
            <a:r>
              <a:rPr lang="ko-KR" altLang="en-US" sz="1200" dirty="0" smtClean="0"/>
              <a:t>전달받음</a:t>
            </a:r>
            <a:endParaRPr lang="en-US" altLang="ko-KR" sz="16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192896" y="1889973"/>
            <a:ext cx="2659024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public class Hello {</a:t>
            </a:r>
          </a:p>
          <a:p>
            <a:r>
              <a:rPr lang="en-US" altLang="ko-KR" sz="1100" dirty="0" smtClean="0"/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92896" y="4653136"/>
            <a:ext cx="2659024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dirty="0" smtClean="0"/>
              <a:t>public static void main(String[] </a:t>
            </a:r>
            <a:r>
              <a:rPr lang="en-US" altLang="ko-KR" sz="1100" dirty="0" err="1" smtClean="0"/>
              <a:t>args</a:t>
            </a:r>
            <a:r>
              <a:rPr lang="en-US" altLang="ko-KR" sz="1100" dirty="0" smtClean="0"/>
              <a:t>) {</a:t>
            </a:r>
          </a:p>
          <a:p>
            <a:r>
              <a:rPr lang="en-US" altLang="ko-KR" sz="1100" dirty="0" smtClean="0"/>
              <a:t>}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474827" y="3605226"/>
            <a:ext cx="2601408" cy="4718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pPr defTabSz="180000"/>
            <a:r>
              <a:rPr lang="en-US" altLang="ko-KR" sz="1100" dirty="0" err="1"/>
              <a:t>int</a:t>
            </a:r>
            <a:r>
              <a:rPr lang="en-US" altLang="ko-KR" sz="1100" dirty="0"/>
              <a:t> </a:t>
            </a:r>
            <a:r>
              <a:rPr lang="en-US" altLang="ko-KR" sz="1100" dirty="0" err="1"/>
              <a:t>i</a:t>
            </a:r>
            <a:r>
              <a:rPr lang="en-US" altLang="ko-KR" sz="1100" dirty="0"/>
              <a:t> = 20;</a:t>
            </a:r>
            <a:endParaRPr lang="en-US" altLang="ko-KR" sz="1100" dirty="0" smtClean="0"/>
          </a:p>
          <a:p>
            <a:pPr defTabSz="180000"/>
            <a:r>
              <a:rPr lang="en-US" altLang="ko-KR" sz="1100" dirty="0" smtClean="0"/>
              <a:t>s = sum(</a:t>
            </a:r>
            <a:r>
              <a:rPr lang="en-US" altLang="ko-KR" sz="1100" dirty="0" err="1" smtClean="0"/>
              <a:t>i</a:t>
            </a:r>
            <a:r>
              <a:rPr lang="en-US" altLang="ko-KR" sz="1100" dirty="0" smtClean="0"/>
              <a:t>, </a:t>
            </a:r>
            <a:r>
              <a:rPr lang="en-US" altLang="ko-KR" sz="1100" dirty="0"/>
              <a:t>1</a:t>
            </a:r>
            <a:r>
              <a:rPr lang="en-US" altLang="ko-KR" sz="1100" dirty="0" smtClean="0"/>
              <a:t>0);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474827" y="1916631"/>
            <a:ext cx="2601408" cy="6001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public static 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sum(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n, </a:t>
            </a:r>
            <a:r>
              <a:rPr lang="en-US" altLang="ko-KR" sz="1100" dirty="0" err="1"/>
              <a:t>int</a:t>
            </a:r>
            <a:r>
              <a:rPr lang="en-US" altLang="ko-KR" sz="1100" dirty="0"/>
              <a:t> m) {</a:t>
            </a:r>
          </a:p>
          <a:p>
            <a:r>
              <a:rPr lang="en-US" altLang="ko-KR" sz="1100" dirty="0"/>
              <a:t>...</a:t>
            </a:r>
          </a:p>
          <a:p>
            <a:r>
              <a:rPr lang="en-US" altLang="ko-KR" sz="1100" dirty="0"/>
              <a:t>}</a:t>
            </a:r>
            <a:endParaRPr lang="en-US" altLang="ko-KR" sz="1100" dirty="0" smtClean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6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287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Scanner</a:t>
            </a:r>
            <a:r>
              <a:rPr lang="ko-KR" altLang="en-US" dirty="0" smtClean="0"/>
              <a:t> 주요 </a:t>
            </a:r>
            <a:r>
              <a:rPr lang="ko-KR" altLang="en-US" dirty="0" err="1" smtClean="0"/>
              <a:t>메소드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30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244" y="1556792"/>
            <a:ext cx="7828931" cy="4681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507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2-4 : Scanner</a:t>
            </a:r>
            <a:r>
              <a:rPr lang="ko-KR" altLang="en-US" dirty="0"/>
              <a:t>를 이용한 키 입력 연습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344211" y="1159098"/>
            <a:ext cx="6624736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 fontAlgn="base" latinLnBrk="0"/>
            <a:r>
              <a:rPr lang="en-US" altLang="ko-KR" sz="1200" b="1" dirty="0"/>
              <a:t>import </a:t>
            </a:r>
            <a:r>
              <a:rPr lang="en-US" altLang="ko-KR" sz="1200" b="1" dirty="0" err="1"/>
              <a:t>java.util.Scanner</a:t>
            </a:r>
            <a:r>
              <a:rPr lang="en-US" altLang="ko-KR" sz="1200" b="1" dirty="0" smtClean="0"/>
              <a:t>;</a:t>
            </a:r>
          </a:p>
          <a:p>
            <a:pPr defTabSz="180000" fontAlgn="base" latinLnBrk="0"/>
            <a:endParaRPr lang="en-US" altLang="ko-KR" sz="1200" b="1" dirty="0"/>
          </a:p>
          <a:p>
            <a:pPr defTabSz="180000" fontAlgn="base" latinLnBrk="0"/>
            <a:r>
              <a:rPr lang="en-US" altLang="ko-KR" sz="1200" dirty="0"/>
              <a:t>public class </a:t>
            </a:r>
            <a:r>
              <a:rPr lang="en-US" altLang="ko-KR" sz="1200" dirty="0" err="1"/>
              <a:t>ScannerEx</a:t>
            </a:r>
            <a:r>
              <a:rPr lang="en-US" altLang="ko-KR" sz="1200" dirty="0"/>
              <a:t> {</a:t>
            </a:r>
          </a:p>
          <a:p>
            <a:pPr defTabSz="180000" fontAlgn="base" latinLnBrk="0"/>
            <a:r>
              <a:rPr lang="en-US" altLang="ko-KR" sz="1200" dirty="0"/>
              <a:t>	public static void main(String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[]) { 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이름</a:t>
            </a:r>
            <a:r>
              <a:rPr lang="en-US" altLang="ko-KR" sz="1200" dirty="0"/>
              <a:t>, </a:t>
            </a:r>
            <a:r>
              <a:rPr lang="ko-KR" altLang="en-US" sz="1200" dirty="0"/>
              <a:t>도시</a:t>
            </a:r>
            <a:r>
              <a:rPr lang="en-US" altLang="ko-KR" sz="1200" dirty="0"/>
              <a:t>, </a:t>
            </a:r>
            <a:r>
              <a:rPr lang="ko-KR" altLang="en-US" sz="1200" dirty="0"/>
              <a:t>나이</a:t>
            </a:r>
            <a:r>
              <a:rPr lang="en-US" altLang="ko-KR" sz="1200" dirty="0"/>
              <a:t>, </a:t>
            </a:r>
            <a:r>
              <a:rPr lang="ko-KR" altLang="en-US" sz="1200" dirty="0"/>
              <a:t>체중</a:t>
            </a:r>
            <a:r>
              <a:rPr lang="en-US" altLang="ko-KR" sz="1200" dirty="0"/>
              <a:t>, </a:t>
            </a:r>
            <a:r>
              <a:rPr lang="ko-KR" altLang="en-US" sz="1200" dirty="0"/>
              <a:t>독신 여부를 빈칸으로 분리하여 입력하세요</a:t>
            </a:r>
            <a:r>
              <a:rPr lang="en-US" altLang="ko-KR" sz="1200" dirty="0"/>
              <a:t>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b="1" dirty="0"/>
              <a:t>Scanner </a:t>
            </a:r>
            <a:r>
              <a:rPr lang="en-US" altLang="ko-KR" sz="1200" b="1" dirty="0" err="1"/>
              <a:t>scanner</a:t>
            </a:r>
            <a:r>
              <a:rPr lang="en-US" altLang="ko-KR" sz="1200" b="1" dirty="0"/>
              <a:t> = new Scanner(System.in);</a:t>
            </a:r>
          </a:p>
          <a:p>
            <a:pPr defTabSz="180000" fontAlgn="base" latinLnBrk="0"/>
            <a:r>
              <a:rPr lang="en-US" altLang="ko-KR" sz="1200" dirty="0"/>
              <a:t>		</a:t>
            </a:r>
          </a:p>
          <a:p>
            <a:pPr defTabSz="180000" fontAlgn="base" latinLnBrk="0"/>
            <a:r>
              <a:rPr lang="en-US" altLang="ko-KR" sz="1200" dirty="0"/>
              <a:t>		String name = </a:t>
            </a:r>
            <a:r>
              <a:rPr lang="en-US" altLang="ko-KR" sz="1200" b="1" dirty="0" err="1"/>
              <a:t>scanner.next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</a:t>
            </a:r>
            <a:r>
              <a:rPr lang="ko-KR" altLang="en-US" sz="1200" dirty="0"/>
              <a:t>문자열 읽기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이름은 </a:t>
            </a:r>
            <a:r>
              <a:rPr lang="en-US" altLang="ko-KR" sz="1200" dirty="0"/>
              <a:t>" + name + ", ");</a:t>
            </a:r>
          </a:p>
          <a:p>
            <a:pPr defTabSz="180000" fontAlgn="base" latinLnBrk="0"/>
            <a:r>
              <a:rPr lang="en-US" altLang="ko-KR" sz="1200" dirty="0"/>
              <a:t>		</a:t>
            </a:r>
          </a:p>
          <a:p>
            <a:pPr defTabSz="180000" fontAlgn="base" latinLnBrk="0"/>
            <a:r>
              <a:rPr lang="en-US" altLang="ko-KR" sz="1200" dirty="0"/>
              <a:t>		String city = </a:t>
            </a:r>
            <a:r>
              <a:rPr lang="en-US" altLang="ko-KR" sz="1200" b="1" dirty="0" err="1"/>
              <a:t>scanner.next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</a:t>
            </a:r>
            <a:r>
              <a:rPr lang="ko-KR" altLang="en-US" sz="1200" dirty="0"/>
              <a:t>문자열 읽기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도시는 </a:t>
            </a:r>
            <a:r>
              <a:rPr lang="en-US" altLang="ko-KR" sz="1200" dirty="0"/>
              <a:t>" + city + ", ");</a:t>
            </a:r>
          </a:p>
          <a:p>
            <a:pPr defTabSz="180000" fontAlgn="base" latinLnBrk="0"/>
            <a:r>
              <a:rPr lang="en-US" altLang="ko-KR" sz="1200" dirty="0"/>
              <a:t>		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age = </a:t>
            </a:r>
            <a:r>
              <a:rPr lang="en-US" altLang="ko-KR" sz="1200" b="1" dirty="0" err="1"/>
              <a:t>scanner.nextInt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</a:t>
            </a:r>
            <a:r>
              <a:rPr lang="ko-KR" altLang="en-US" sz="1200" dirty="0"/>
              <a:t>정수 읽기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나이는 </a:t>
            </a:r>
            <a:r>
              <a:rPr lang="en-US" altLang="ko-KR" sz="1200" dirty="0"/>
              <a:t>" + age + "</a:t>
            </a:r>
            <a:r>
              <a:rPr lang="ko-KR" altLang="en-US" sz="1200" dirty="0"/>
              <a:t>살</a:t>
            </a:r>
            <a:r>
              <a:rPr lang="en-US" altLang="ko-KR" sz="1200" dirty="0"/>
              <a:t>, 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/>
              <a:t>double weight = </a:t>
            </a:r>
            <a:r>
              <a:rPr lang="en-US" altLang="ko-KR" sz="1200" b="1" dirty="0" err="1"/>
              <a:t>scanner.nextDouble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</a:t>
            </a:r>
            <a:r>
              <a:rPr lang="ko-KR" altLang="en-US" sz="1200" dirty="0"/>
              <a:t>실수 읽기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체중은 </a:t>
            </a:r>
            <a:r>
              <a:rPr lang="en-US" altLang="ko-KR" sz="1200" dirty="0"/>
              <a:t>" + weight + "kg, ");</a:t>
            </a:r>
          </a:p>
          <a:p>
            <a:pPr defTabSz="180000" fontAlgn="base" latinLnBrk="0"/>
            <a:r>
              <a:rPr lang="en-US" altLang="ko-KR" sz="1200" dirty="0"/>
              <a:t>		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boolean</a:t>
            </a:r>
            <a:r>
              <a:rPr lang="en-US" altLang="ko-KR" sz="1200" dirty="0"/>
              <a:t> single = </a:t>
            </a:r>
            <a:r>
              <a:rPr lang="en-US" altLang="ko-KR" sz="1200" b="1" dirty="0" err="1"/>
              <a:t>scanner.nextBoolean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</a:t>
            </a:r>
            <a:r>
              <a:rPr lang="ko-KR" altLang="en-US" sz="1200" dirty="0"/>
              <a:t>논리값 읽기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독신 여부는 </a:t>
            </a:r>
            <a:r>
              <a:rPr lang="en-US" altLang="ko-KR" sz="1200" dirty="0"/>
              <a:t>" + single + "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b="1" dirty="0" err="1"/>
              <a:t>scanner.close</a:t>
            </a:r>
            <a:r>
              <a:rPr lang="en-US" altLang="ko-KR" sz="1200" b="1" dirty="0"/>
              <a:t>(); // scanner </a:t>
            </a:r>
            <a:r>
              <a:rPr lang="ko-KR" altLang="en-US" sz="1200" b="1" dirty="0" smtClean="0"/>
              <a:t>닫기</a:t>
            </a:r>
            <a:endParaRPr lang="ko-KR" altLang="en-US" sz="1200" b="1" dirty="0"/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/>
              <a:t>}</a:t>
            </a:r>
            <a:endParaRPr lang="ko-KR" altLang="en-US" sz="1200" dirty="0"/>
          </a:p>
          <a:p>
            <a:pPr defTabSz="180000" fontAlgn="base" latinLnBrk="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107504" y="1374430"/>
            <a:ext cx="2031325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Scanner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를 이용하여 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이름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도시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나이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체중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, 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독신 여부를 입력 받고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다시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출력하는 </a:t>
            </a:r>
            <a:endParaRPr lang="en-US" altLang="ko-KR" sz="1400" dirty="0" smtClean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프로그램을 작성하라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2339752" y="5959885"/>
            <a:ext cx="6624736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200" dirty="0"/>
              <a:t>이름</a:t>
            </a:r>
            <a:r>
              <a:rPr lang="en-US" altLang="ko-KR" sz="1200" dirty="0"/>
              <a:t>, </a:t>
            </a:r>
            <a:r>
              <a:rPr lang="ko-KR" altLang="en-US" sz="1200" dirty="0"/>
              <a:t>도시</a:t>
            </a:r>
            <a:r>
              <a:rPr lang="en-US" altLang="ko-KR" sz="1200" dirty="0"/>
              <a:t>, </a:t>
            </a:r>
            <a:r>
              <a:rPr lang="ko-KR" altLang="en-US" sz="1200" dirty="0"/>
              <a:t>나이</a:t>
            </a:r>
            <a:r>
              <a:rPr lang="en-US" altLang="ko-KR" sz="1200" dirty="0"/>
              <a:t>, </a:t>
            </a:r>
            <a:r>
              <a:rPr lang="ko-KR" altLang="en-US" sz="1200" dirty="0"/>
              <a:t>체중</a:t>
            </a:r>
            <a:r>
              <a:rPr lang="en-US" altLang="ko-KR" sz="1200" dirty="0"/>
              <a:t>, </a:t>
            </a:r>
            <a:r>
              <a:rPr lang="ko-KR" altLang="en-US" sz="1200" dirty="0"/>
              <a:t>독신 여부를 빈칸으로 분리하여 입력하세요</a:t>
            </a:r>
            <a:r>
              <a:rPr lang="en-US" altLang="ko-KR" sz="1200" dirty="0"/>
              <a:t>.</a:t>
            </a:r>
            <a:endParaRPr lang="ko-KR" altLang="en-US" sz="1200" dirty="0"/>
          </a:p>
          <a:p>
            <a:pPr fontAlgn="base"/>
            <a:r>
              <a:rPr lang="en-US" altLang="ko-KR" sz="1200" dirty="0">
                <a:solidFill>
                  <a:srgbClr val="00B050"/>
                </a:solidFill>
              </a:rPr>
              <a:t>Kim Seoul 20 65.1 true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 latinLnBrk="0"/>
            <a:r>
              <a:rPr lang="ko-KR" altLang="en-US" sz="1200" dirty="0"/>
              <a:t>이름은 </a:t>
            </a:r>
            <a:r>
              <a:rPr lang="en-US" altLang="ko-KR" sz="1200" dirty="0"/>
              <a:t>Kim, </a:t>
            </a:r>
            <a:r>
              <a:rPr lang="ko-KR" altLang="en-US" sz="1200" dirty="0"/>
              <a:t>도시는 </a:t>
            </a:r>
            <a:r>
              <a:rPr lang="en-US" altLang="ko-KR" sz="1200" dirty="0"/>
              <a:t>Seoul, </a:t>
            </a:r>
            <a:r>
              <a:rPr lang="ko-KR" altLang="en-US" sz="1200" dirty="0"/>
              <a:t>나이는 </a:t>
            </a:r>
            <a:r>
              <a:rPr lang="en-US" altLang="ko-KR" sz="1200" dirty="0"/>
              <a:t>20</a:t>
            </a:r>
            <a:r>
              <a:rPr lang="ko-KR" altLang="en-US" sz="1200" dirty="0"/>
              <a:t>살</a:t>
            </a:r>
            <a:r>
              <a:rPr lang="en-US" altLang="ko-KR" sz="1200" dirty="0"/>
              <a:t>, </a:t>
            </a:r>
            <a:r>
              <a:rPr lang="ko-KR" altLang="en-US" sz="1200" dirty="0"/>
              <a:t>체중은 </a:t>
            </a:r>
            <a:r>
              <a:rPr lang="en-US" altLang="ko-KR" sz="1200" dirty="0"/>
              <a:t>65.1kg, </a:t>
            </a:r>
            <a:r>
              <a:rPr lang="ko-KR" altLang="en-US" sz="1200" dirty="0"/>
              <a:t>독신 여부는 </a:t>
            </a:r>
            <a:r>
              <a:rPr lang="en-US" altLang="ko-KR" sz="1200" dirty="0"/>
              <a:t>true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824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식과 연산자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smtClean="0"/>
              <a:t>연산 </a:t>
            </a:r>
            <a:r>
              <a:rPr lang="en-US" altLang="ko-KR" smtClean="0"/>
              <a:t>: </a:t>
            </a:r>
            <a:r>
              <a:rPr lang="ko-KR" altLang="en-US" smtClean="0"/>
              <a:t>주어진 식을 계산하여 결과를 얻어내는 과정</a:t>
            </a:r>
            <a:endParaRPr lang="en-US" altLang="ko-KR" smtClean="0"/>
          </a:p>
          <a:p>
            <a:pPr lvl="2"/>
            <a:endParaRPr lang="en-US" altLang="ko-KR" smtClean="0"/>
          </a:p>
          <a:p>
            <a:pPr lvl="2"/>
            <a:endParaRPr lang="en-US" altLang="ko-KR" smtClean="0"/>
          </a:p>
          <a:p>
            <a:pPr lvl="2"/>
            <a:endParaRPr lang="en-US" altLang="ko-KR" smtClean="0"/>
          </a:p>
          <a:p>
            <a:endParaRPr lang="en-US" altLang="ko-KR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32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1988840"/>
            <a:ext cx="4565842" cy="1812454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7624" y="4172529"/>
            <a:ext cx="7384082" cy="2088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494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연산자 우선순위</a:t>
            </a:r>
            <a:endParaRPr lang="ko-KR" alt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2"/>
          </p:nvPr>
        </p:nvSpPr>
        <p:spPr>
          <a:xfrm>
            <a:off x="5072066" y="1489838"/>
            <a:ext cx="3748406" cy="4930805"/>
          </a:xfrm>
        </p:spPr>
        <p:txBody>
          <a:bodyPr>
            <a:normAutofit/>
          </a:bodyPr>
          <a:lstStyle/>
          <a:p>
            <a:r>
              <a:rPr lang="ko-KR" altLang="en-US" sz="2000" dirty="0" smtClean="0"/>
              <a:t>같은 우선순위의 연산자</a:t>
            </a:r>
            <a:endParaRPr lang="en-US" altLang="ko-KR" sz="2000" dirty="0" smtClean="0"/>
          </a:p>
          <a:p>
            <a:pPr lvl="1"/>
            <a:r>
              <a:rPr lang="ko-KR" altLang="en-US" sz="1800" dirty="0" smtClean="0"/>
              <a:t>왼쪽에서 오른쪽으로 처리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예외</a:t>
            </a:r>
            <a:r>
              <a:rPr lang="en-US" altLang="ko-KR" sz="1800" dirty="0" smtClean="0"/>
              <a:t>)</a:t>
            </a:r>
            <a:r>
              <a:rPr lang="ko-KR" altLang="en-US" sz="1800" dirty="0" smtClean="0"/>
              <a:t>오른쪽에서 왼쪽으로</a:t>
            </a:r>
            <a:endParaRPr lang="en-US" altLang="ko-KR" sz="1800" dirty="0" smtClean="0"/>
          </a:p>
          <a:p>
            <a:pPr lvl="2"/>
            <a:r>
              <a:rPr lang="ko-KR" altLang="en-US" sz="1400" dirty="0" smtClean="0"/>
              <a:t>대입 연산자</a:t>
            </a:r>
            <a:r>
              <a:rPr lang="en-US" altLang="ko-KR" sz="1400" dirty="0" smtClean="0"/>
              <a:t>, --, ++, +,-(</a:t>
            </a:r>
            <a:r>
              <a:rPr lang="ko-KR" altLang="en-US" sz="1400" dirty="0" smtClean="0"/>
              <a:t>양수 음수 부호</a:t>
            </a:r>
            <a:r>
              <a:rPr lang="en-US" altLang="ko-KR" sz="1400" dirty="0" smtClean="0"/>
              <a:t>), !, </a:t>
            </a:r>
            <a:r>
              <a:rPr lang="ko-KR" altLang="en-US" sz="1400" dirty="0" smtClean="0"/>
              <a:t>형 변환은 </a:t>
            </a:r>
            <a:r>
              <a:rPr lang="ko-KR" altLang="en-US" sz="1400" dirty="0"/>
              <a:t>오른쪽에서 왼쪽으로 </a:t>
            </a:r>
            <a:r>
              <a:rPr lang="ko-KR" altLang="en-US" sz="1400" dirty="0" smtClean="0"/>
              <a:t>처리</a:t>
            </a:r>
            <a:endParaRPr lang="en-US" altLang="ko-KR" sz="1400" dirty="0" smtClean="0"/>
          </a:p>
          <a:p>
            <a:r>
              <a:rPr lang="ko-KR" altLang="en-US" sz="2000" dirty="0" smtClean="0"/>
              <a:t>괄호는 최우선순위</a:t>
            </a:r>
            <a:endParaRPr lang="en-US" altLang="ko-KR" sz="2000" dirty="0"/>
          </a:p>
          <a:p>
            <a:pPr lvl="1"/>
            <a:r>
              <a:rPr lang="ko-KR" altLang="en-US" sz="1800" dirty="0" smtClean="0"/>
              <a:t>괄호가 </a:t>
            </a:r>
            <a:r>
              <a:rPr lang="ko-KR" altLang="en-US" sz="1800" dirty="0"/>
              <a:t>다시 괄호를 포함한 경우는 가장 안쪽의 괄호부터 먼저 </a:t>
            </a:r>
            <a:r>
              <a:rPr lang="ko-KR" altLang="en-US" sz="1800" dirty="0" smtClean="0"/>
              <a:t>처</a:t>
            </a:r>
            <a:r>
              <a:rPr lang="ko-KR" altLang="en-US" sz="1800" dirty="0"/>
              <a:t>리</a:t>
            </a:r>
            <a:endParaRPr lang="en-US" altLang="ko-KR" sz="4400" dirty="0" smtClean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6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33</a:t>
            </a:fld>
            <a:endParaRPr lang="ko-KR" altLang="en-US"/>
          </a:p>
        </p:txBody>
      </p:sp>
      <p:sp>
        <p:nvSpPr>
          <p:cNvPr id="10" name="내용 개체 틀 9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975" y="1557286"/>
            <a:ext cx="4762795" cy="496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372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산술 연산자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산술 연산자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더하기</a:t>
            </a:r>
            <a:r>
              <a:rPr lang="en-US" altLang="ko-KR" dirty="0" smtClean="0"/>
              <a:t>(+), </a:t>
            </a:r>
            <a:r>
              <a:rPr lang="ko-KR" altLang="en-US" dirty="0" smtClean="0"/>
              <a:t>빼기</a:t>
            </a:r>
            <a:r>
              <a:rPr lang="en-US" altLang="ko-KR" dirty="0" smtClean="0"/>
              <a:t>(-), </a:t>
            </a:r>
            <a:r>
              <a:rPr lang="ko-KR" altLang="en-US" dirty="0" smtClean="0"/>
              <a:t>곱하기</a:t>
            </a:r>
            <a:r>
              <a:rPr lang="en-US" altLang="ko-KR" dirty="0" smtClean="0"/>
              <a:t>(*), </a:t>
            </a:r>
            <a:r>
              <a:rPr lang="ko-KR" altLang="en-US" dirty="0" smtClean="0"/>
              <a:t>나누기</a:t>
            </a:r>
            <a:r>
              <a:rPr lang="en-US" altLang="ko-KR" dirty="0" smtClean="0"/>
              <a:t>(/), </a:t>
            </a:r>
            <a:r>
              <a:rPr lang="ko-KR" altLang="en-US" dirty="0" smtClean="0"/>
              <a:t>나머지</a:t>
            </a:r>
            <a:r>
              <a:rPr lang="en-US" altLang="ko-KR" dirty="0" smtClean="0"/>
              <a:t>(%)</a:t>
            </a:r>
          </a:p>
          <a:p>
            <a:pPr lvl="1"/>
            <a:r>
              <a:rPr lang="en-US" altLang="ko-KR" dirty="0" smtClean="0"/>
              <a:t>/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% </a:t>
            </a:r>
            <a:r>
              <a:rPr lang="ko-KR" altLang="en-US" dirty="0" smtClean="0"/>
              <a:t>응용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10</a:t>
            </a:r>
            <a:r>
              <a:rPr lang="ko-KR" altLang="en-US" dirty="0" smtClean="0"/>
              <a:t>의 자리와 </a:t>
            </a:r>
            <a:r>
              <a:rPr lang="en-US" altLang="ko-KR" dirty="0" smtClean="0"/>
              <a:t>1</a:t>
            </a:r>
            <a:r>
              <a:rPr lang="ko-KR" altLang="en-US" dirty="0" smtClean="0"/>
              <a:t>의 자리 분리</a:t>
            </a:r>
            <a:endParaRPr lang="en-US" altLang="ko-KR" dirty="0" smtClean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r>
              <a:rPr lang="en-US" altLang="ko-KR" dirty="0" smtClean="0"/>
              <a:t>n</a:t>
            </a:r>
            <a:r>
              <a:rPr lang="ko-KR" altLang="en-US" dirty="0" smtClean="0"/>
              <a:t>이 홀수인지 판단</a:t>
            </a:r>
            <a:endParaRPr lang="en-US" altLang="ko-KR" dirty="0" smtClean="0"/>
          </a:p>
          <a:p>
            <a:pPr marL="685800" lvl="2" indent="0">
              <a:buNone/>
            </a:pPr>
            <a:endParaRPr lang="en-US" altLang="ko-KR" dirty="0" smtClean="0"/>
          </a:p>
          <a:p>
            <a:pPr marL="685800" lvl="2" indent="0">
              <a:buNone/>
            </a:pP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34</a:t>
            </a:fld>
            <a:endParaRPr lang="ko-KR" altLang="en-US"/>
          </a:p>
        </p:txBody>
      </p:sp>
      <p:sp>
        <p:nvSpPr>
          <p:cNvPr id="5120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867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1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619672" y="2924944"/>
            <a:ext cx="4896544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69/10 = 6 </a:t>
            </a:r>
            <a:r>
              <a:rPr lang="en-US" altLang="ko-KR" sz="1400" dirty="0" smtClean="0"/>
              <a:t>			</a:t>
            </a:r>
            <a:r>
              <a:rPr lang="ko-KR" altLang="en-US" sz="1400" dirty="0" smtClean="0"/>
              <a:t>← </a:t>
            </a:r>
            <a:r>
              <a:rPr lang="ko-KR" altLang="en-US" sz="1400" dirty="0"/>
              <a:t>몫 </a:t>
            </a:r>
            <a:r>
              <a:rPr lang="en-US" altLang="ko-KR" sz="1400" dirty="0"/>
              <a:t>6</a:t>
            </a:r>
          </a:p>
          <a:p>
            <a:r>
              <a:rPr lang="en-US" altLang="ko-KR" sz="1400" dirty="0"/>
              <a:t>69%10 = 9 </a:t>
            </a:r>
            <a:r>
              <a:rPr lang="en-US" altLang="ko-KR" sz="1400" dirty="0" smtClean="0"/>
              <a:t>		</a:t>
            </a:r>
            <a:r>
              <a:rPr lang="ko-KR" altLang="en-US" sz="1400" dirty="0" smtClean="0"/>
              <a:t>← </a:t>
            </a:r>
            <a:r>
              <a:rPr lang="ko-KR" altLang="en-US" sz="1400" dirty="0"/>
              <a:t>나머지 </a:t>
            </a:r>
            <a:r>
              <a:rPr lang="en-US" altLang="ko-KR" sz="1400" dirty="0"/>
              <a:t>9</a:t>
            </a:r>
            <a:endParaRPr lang="ko-KR" altLang="en-US" sz="1400" dirty="0"/>
          </a:p>
        </p:txBody>
      </p:sp>
      <p:sp>
        <p:nvSpPr>
          <p:cNvPr id="14" name="직사각형 13"/>
          <p:cNvSpPr/>
          <p:nvPr/>
        </p:nvSpPr>
        <p:spPr>
          <a:xfrm>
            <a:off x="1645160" y="3907971"/>
            <a:ext cx="4871056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err="1"/>
              <a:t>int</a:t>
            </a:r>
            <a:r>
              <a:rPr lang="en-US" altLang="ko-KR" sz="1400" dirty="0"/>
              <a:t> r = n % 2; </a:t>
            </a:r>
            <a:r>
              <a:rPr lang="en-US" altLang="ko-KR" sz="1400" dirty="0" smtClean="0"/>
              <a:t>	// </a:t>
            </a:r>
            <a:r>
              <a:rPr lang="en-US" altLang="ko-KR" sz="1400" dirty="0"/>
              <a:t>r</a:t>
            </a:r>
            <a:r>
              <a:rPr lang="ko-KR" altLang="en-US" sz="1400" dirty="0"/>
              <a:t>이 </a:t>
            </a:r>
            <a:r>
              <a:rPr lang="en-US" altLang="ko-KR" sz="1400" dirty="0"/>
              <a:t>1</a:t>
            </a:r>
            <a:r>
              <a:rPr lang="ko-KR" altLang="en-US" sz="1400" dirty="0"/>
              <a:t>이면 </a:t>
            </a:r>
            <a:r>
              <a:rPr lang="en-US" altLang="ko-KR" sz="1400" dirty="0"/>
              <a:t>n</a:t>
            </a:r>
            <a:r>
              <a:rPr lang="ko-KR" altLang="en-US" sz="1400" dirty="0"/>
              <a:t>은 홀수</a:t>
            </a:r>
            <a:r>
              <a:rPr lang="en-US" altLang="ko-KR" sz="1400" dirty="0"/>
              <a:t>, 0</a:t>
            </a:r>
            <a:r>
              <a:rPr lang="ko-KR" altLang="en-US" sz="1400" dirty="0"/>
              <a:t>이면 짝수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4461602"/>
            <a:ext cx="6498576" cy="1919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69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2-5 : /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% </a:t>
            </a:r>
            <a:r>
              <a:rPr lang="ko-KR" altLang="en-US" dirty="0" smtClean="0"/>
              <a:t>산술 연산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3568" y="1920857"/>
            <a:ext cx="6552728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 fontAlgn="base" latinLnBrk="0"/>
            <a:r>
              <a:rPr lang="en-US" altLang="ko-KR" sz="1200" dirty="0"/>
              <a:t>import </a:t>
            </a:r>
            <a:r>
              <a:rPr lang="en-US" altLang="ko-KR" sz="1200" dirty="0" err="1"/>
              <a:t>java.util.Scanner</a:t>
            </a:r>
            <a:r>
              <a:rPr lang="en-US" altLang="ko-KR" sz="1200" dirty="0" smtClean="0"/>
              <a:t>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dirty="0"/>
              <a:t>public class </a:t>
            </a:r>
            <a:r>
              <a:rPr lang="en-US" altLang="ko-KR" sz="1200" dirty="0" err="1"/>
              <a:t>ArithmeticOperator</a:t>
            </a:r>
            <a:r>
              <a:rPr lang="en-US" altLang="ko-KR" sz="1200" dirty="0"/>
              <a:t> {</a:t>
            </a:r>
          </a:p>
          <a:p>
            <a:pPr defTabSz="180000" fontAlgn="base" latinLnBrk="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b="1" dirty="0"/>
              <a:t>Scanner </a:t>
            </a:r>
            <a:r>
              <a:rPr lang="en-US" altLang="ko-KR" sz="1200" b="1" dirty="0" err="1"/>
              <a:t>scanner</a:t>
            </a:r>
            <a:r>
              <a:rPr lang="en-US" altLang="ko-KR" sz="1200" b="1" dirty="0"/>
              <a:t> = new Scanner(System.in);	</a:t>
            </a:r>
            <a:r>
              <a:rPr lang="en-US" altLang="ko-KR" sz="1200" dirty="0"/>
              <a:t>	</a:t>
            </a:r>
          </a:p>
          <a:p>
            <a:pPr defTabSz="180000" fontAlgn="base" latinLnBrk="0"/>
            <a:r>
              <a:rPr lang="en-US" altLang="ko-KR" sz="1200" dirty="0"/>
              <a:t> 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정수를 입력하세요</a:t>
            </a:r>
            <a:r>
              <a:rPr lang="en-US" altLang="ko-KR" sz="1200" dirty="0" smtClean="0"/>
              <a:t>: 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time = </a:t>
            </a:r>
            <a:r>
              <a:rPr lang="en-US" altLang="ko-KR" sz="1200" b="1" dirty="0" err="1"/>
              <a:t>scanner.nextInt</a:t>
            </a:r>
            <a:r>
              <a:rPr lang="en-US" altLang="ko-KR" sz="1200" b="1" dirty="0"/>
              <a:t>(); </a:t>
            </a:r>
            <a:r>
              <a:rPr lang="en-US" altLang="ko-KR" sz="1200" b="1" dirty="0" smtClean="0"/>
              <a:t>		</a:t>
            </a:r>
            <a:r>
              <a:rPr lang="en-US" altLang="ko-KR" sz="1200" dirty="0" smtClean="0"/>
              <a:t>// </a:t>
            </a:r>
            <a:r>
              <a:rPr lang="ko-KR" altLang="en-US" sz="1200" dirty="0"/>
              <a:t>정수 입력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second = </a:t>
            </a:r>
            <a:r>
              <a:rPr lang="en-US" altLang="ko-KR" sz="1200" b="1" dirty="0"/>
              <a:t>time % 60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				// </a:t>
            </a:r>
            <a:r>
              <a:rPr lang="en-US" altLang="ko-KR" sz="1200" dirty="0"/>
              <a:t>60</a:t>
            </a:r>
            <a:r>
              <a:rPr lang="ko-KR" altLang="en-US" sz="1200" dirty="0"/>
              <a:t>으로 나눈 나머지는 초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minute = (</a:t>
            </a:r>
            <a:r>
              <a:rPr lang="en-US" altLang="ko-KR" sz="1200" b="1" dirty="0"/>
              <a:t>time / 60) % 60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	// </a:t>
            </a:r>
            <a:r>
              <a:rPr lang="en-US" altLang="ko-KR" sz="1200" dirty="0"/>
              <a:t>60</a:t>
            </a:r>
            <a:r>
              <a:rPr lang="ko-KR" altLang="en-US" sz="1200" dirty="0"/>
              <a:t>으로 나눈 몫을 다시 </a:t>
            </a:r>
            <a:r>
              <a:rPr lang="en-US" altLang="ko-KR" sz="1200" dirty="0"/>
              <a:t>60</a:t>
            </a:r>
            <a:r>
              <a:rPr lang="ko-KR" altLang="en-US" sz="1200" dirty="0"/>
              <a:t>으로 나눈 나머지는 분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hour = </a:t>
            </a:r>
            <a:r>
              <a:rPr lang="en-US" altLang="ko-KR" sz="1200" b="1" dirty="0"/>
              <a:t>(time / 60) / 60</a:t>
            </a:r>
            <a:r>
              <a:rPr lang="en-US" altLang="ko-KR" sz="1200" dirty="0"/>
              <a:t>; </a:t>
            </a:r>
            <a:r>
              <a:rPr lang="en-US" altLang="ko-KR" sz="1200" dirty="0" smtClean="0"/>
              <a:t>		// </a:t>
            </a:r>
            <a:r>
              <a:rPr lang="en-US" altLang="ko-KR" sz="1200" dirty="0"/>
              <a:t>60</a:t>
            </a:r>
            <a:r>
              <a:rPr lang="ko-KR" altLang="en-US" sz="1200" dirty="0"/>
              <a:t>으로 나눈 몫을 다시 </a:t>
            </a:r>
            <a:r>
              <a:rPr lang="en-US" altLang="ko-KR" sz="1200" dirty="0"/>
              <a:t>60</a:t>
            </a:r>
            <a:r>
              <a:rPr lang="ko-KR" altLang="en-US" sz="1200" dirty="0"/>
              <a:t>으로 나눈 몫은 시간</a:t>
            </a:r>
          </a:p>
          <a:p>
            <a:pPr defTabSz="180000" fontAlgn="base" latinLnBrk="0"/>
            <a:r>
              <a:rPr lang="ko-KR" altLang="en-US" sz="1200" dirty="0"/>
              <a:t>		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(time + "</a:t>
            </a:r>
            <a:r>
              <a:rPr lang="ko-KR" altLang="en-US" sz="1200" dirty="0"/>
              <a:t>초는 </a:t>
            </a:r>
            <a:r>
              <a:rPr lang="en-US" altLang="ko-KR" sz="1200" dirty="0"/>
              <a:t>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(hour + "</a:t>
            </a:r>
            <a:r>
              <a:rPr lang="ko-KR" altLang="en-US" sz="1200" dirty="0"/>
              <a:t>시간</a:t>
            </a:r>
            <a:r>
              <a:rPr lang="en-US" altLang="ko-KR" sz="1200" dirty="0"/>
              <a:t>, 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(minute + "</a:t>
            </a:r>
            <a:r>
              <a:rPr lang="ko-KR" altLang="en-US" sz="1200" dirty="0"/>
              <a:t>분</a:t>
            </a:r>
            <a:r>
              <a:rPr lang="en-US" altLang="ko-KR" sz="1200" dirty="0"/>
              <a:t>, 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(second + "</a:t>
            </a:r>
            <a:r>
              <a:rPr lang="ko-KR" altLang="en-US" sz="1200" dirty="0"/>
              <a:t>초입니다</a:t>
            </a:r>
            <a:r>
              <a:rPr lang="en-US" altLang="ko-KR" sz="1200" dirty="0" smtClean="0"/>
              <a:t>.");</a:t>
            </a:r>
          </a:p>
          <a:p>
            <a:pPr defTabSz="180000" fontAlgn="base" latinLnBrk="0"/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b="1" dirty="0" err="1"/>
              <a:t>scanner.close</a:t>
            </a:r>
            <a:r>
              <a:rPr lang="en-US" altLang="ko-KR" sz="1200" b="1" dirty="0"/>
              <a:t>();</a:t>
            </a:r>
          </a:p>
          <a:p>
            <a:pPr defTabSz="180000" fontAlgn="base" latinLnBrk="0"/>
            <a:r>
              <a:rPr lang="en-US" altLang="ko-KR" sz="1200" dirty="0"/>
              <a:t>	}</a:t>
            </a:r>
          </a:p>
          <a:p>
            <a:pPr defTabSz="180000" fontAlgn="base" latinLnBrk="0"/>
            <a:r>
              <a:rPr lang="en-US" altLang="ko-KR" sz="1200" dirty="0"/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5681" y="1339532"/>
            <a:ext cx="82173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초 단위의 정수를 </a:t>
            </a:r>
            <a:r>
              <a:rPr lang="ko-KR" altLang="en-US" sz="1600" dirty="0" err="1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입력받고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몇 시간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몇 분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,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몇 초인지 출력하는 프로그램을 작성하라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.</a:t>
            </a:r>
            <a:endParaRPr lang="ko-KR" altLang="en-US" sz="1600" dirty="0" smtClean="0">
              <a:solidFill>
                <a:schemeClr val="accent2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683568" y="5949280"/>
            <a:ext cx="6552728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200" dirty="0"/>
              <a:t>정수를 입력하세요</a:t>
            </a:r>
            <a:r>
              <a:rPr lang="en-US" altLang="ko-KR" sz="1200" dirty="0"/>
              <a:t>:</a:t>
            </a:r>
            <a:r>
              <a:rPr lang="en-US" altLang="ko-KR" sz="1200" dirty="0">
                <a:solidFill>
                  <a:srgbClr val="00B050"/>
                </a:solidFill>
              </a:rPr>
              <a:t>5000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en-US" altLang="ko-KR" sz="1200" dirty="0"/>
              <a:t>5000</a:t>
            </a:r>
            <a:r>
              <a:rPr lang="ko-KR" altLang="en-US" sz="1200" dirty="0"/>
              <a:t>초는 </a:t>
            </a:r>
            <a:r>
              <a:rPr lang="en-US" altLang="ko-KR" sz="1200" dirty="0"/>
              <a:t>1</a:t>
            </a:r>
            <a:r>
              <a:rPr lang="ko-KR" altLang="en-US" sz="1200" dirty="0"/>
              <a:t>시간</a:t>
            </a:r>
            <a:r>
              <a:rPr lang="en-US" altLang="ko-KR" sz="1200" dirty="0"/>
              <a:t>, 23</a:t>
            </a:r>
            <a:r>
              <a:rPr lang="ko-KR" altLang="en-US" sz="1200" dirty="0"/>
              <a:t>분</a:t>
            </a:r>
            <a:r>
              <a:rPr lang="en-US" altLang="ko-KR" sz="1200" dirty="0"/>
              <a:t>, 20</a:t>
            </a:r>
            <a:r>
              <a:rPr lang="ko-KR" altLang="en-US" sz="1200" dirty="0"/>
              <a:t>초입니다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6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67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증감 연산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1 </a:t>
            </a:r>
            <a:r>
              <a:rPr lang="ko-KR" altLang="en-US" dirty="0" smtClean="0"/>
              <a:t>증가 혹은 감소 시키는 연산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++, --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36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4797152"/>
            <a:ext cx="7483880" cy="119398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5616" y="2420888"/>
            <a:ext cx="6628726" cy="18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4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대입 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연산의 오른쪽 결과는 왼쪽 변수에 대입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37</a:t>
            </a:fld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1043608" y="2149696"/>
            <a:ext cx="5904656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 fontAlgn="base" latinLnBrk="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a = 1, b = 3;</a:t>
            </a:r>
          </a:p>
          <a:p>
            <a:pPr defTabSz="180000" fontAlgn="base" latinLnBrk="0"/>
            <a:r>
              <a:rPr lang="en-US" altLang="ko-KR" sz="1400" dirty="0" smtClean="0"/>
              <a:t>a </a:t>
            </a:r>
            <a:r>
              <a:rPr lang="en-US" altLang="ko-KR" sz="1400" b="1" dirty="0" smtClean="0"/>
              <a:t>=</a:t>
            </a:r>
            <a:r>
              <a:rPr lang="en-US" altLang="ko-KR" sz="1400" dirty="0" smtClean="0"/>
              <a:t> b;				// b </a:t>
            </a:r>
            <a:r>
              <a:rPr lang="ko-KR" altLang="en-US" sz="1400" dirty="0" smtClean="0"/>
              <a:t>값을 </a:t>
            </a:r>
            <a:r>
              <a:rPr lang="en-US" altLang="ko-KR" sz="1400" dirty="0" smtClean="0"/>
              <a:t>a</a:t>
            </a:r>
            <a:r>
              <a:rPr lang="ko-KR" altLang="en-US" sz="1400" dirty="0" smtClean="0"/>
              <a:t>에 대입하여 </a:t>
            </a:r>
            <a:r>
              <a:rPr lang="en-US" altLang="ko-KR" sz="1400" dirty="0" smtClean="0"/>
              <a:t>a=3</a:t>
            </a:r>
          </a:p>
          <a:p>
            <a:pPr defTabSz="180000" fontAlgn="base" latinLnBrk="0"/>
            <a:r>
              <a:rPr lang="en-US" altLang="ko-KR" sz="1400" dirty="0" smtClean="0"/>
              <a:t>a </a:t>
            </a:r>
            <a:r>
              <a:rPr lang="en-US" altLang="ko-KR" sz="1400" b="1" dirty="0" smtClean="0"/>
              <a:t>+=</a:t>
            </a:r>
            <a:r>
              <a:rPr lang="en-US" altLang="ko-KR" sz="1400" dirty="0" smtClean="0"/>
              <a:t> b;			// a = a + b</a:t>
            </a:r>
            <a:r>
              <a:rPr lang="ko-KR" altLang="en-US" sz="1400" dirty="0" smtClean="0"/>
              <a:t>의 연산이 이루어져</a:t>
            </a:r>
            <a:r>
              <a:rPr lang="en-US" altLang="ko-KR" sz="1400" dirty="0" smtClean="0"/>
              <a:t>, a=6. b</a:t>
            </a:r>
            <a:r>
              <a:rPr lang="ko-KR" altLang="en-US" sz="1400" dirty="0" smtClean="0"/>
              <a:t>는 </a:t>
            </a:r>
            <a:r>
              <a:rPr lang="en-US" altLang="ko-KR" sz="1400" dirty="0" smtClean="0"/>
              <a:t>3 </a:t>
            </a:r>
            <a:r>
              <a:rPr lang="ko-KR" altLang="en-US" sz="1400" dirty="0" smtClean="0"/>
              <a:t>그대로</a:t>
            </a:r>
            <a:endParaRPr lang="ko-KR" altLang="en-US" sz="1400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41" y="3573016"/>
            <a:ext cx="7261860" cy="250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678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2-6 : </a:t>
            </a:r>
            <a:r>
              <a:rPr lang="ko-KR" altLang="en-US" dirty="0" smtClean="0"/>
              <a:t>대입 </a:t>
            </a:r>
            <a:r>
              <a:rPr lang="ko-KR" altLang="en-US" dirty="0"/>
              <a:t>연산자와 증감 연산자 </a:t>
            </a:r>
            <a:r>
              <a:rPr lang="ko-KR" altLang="en-US" dirty="0" smtClean="0"/>
              <a:t>사용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14473" y="1751816"/>
            <a:ext cx="5225677" cy="483209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class </a:t>
            </a:r>
            <a:r>
              <a:rPr lang="en-US" altLang="ko-KR" sz="1400" dirty="0" err="1"/>
              <a:t>AssignmentIncDecOperator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 smtClean="0"/>
              <a:t>	public </a:t>
            </a:r>
            <a:r>
              <a:rPr lang="en-US" altLang="ko-KR" sz="1400" dirty="0"/>
              <a:t>static void main(String[] </a:t>
            </a:r>
            <a:r>
              <a:rPr lang="en-US" altLang="ko-KR" sz="1400" dirty="0" err="1"/>
              <a:t>args</a:t>
            </a:r>
            <a:r>
              <a:rPr lang="en-US" altLang="ko-KR" sz="1400" dirty="0"/>
              <a:t>) {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a=3, b=3, c=3</a:t>
            </a:r>
            <a:r>
              <a:rPr lang="en-US" altLang="ko-KR" sz="1400" dirty="0" smtClean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smtClean="0"/>
              <a:t>		// </a:t>
            </a:r>
            <a:r>
              <a:rPr lang="ko-KR" altLang="en-US" sz="1400" dirty="0"/>
              <a:t>대입 연산자 사례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smtClean="0"/>
              <a:t>a </a:t>
            </a:r>
            <a:r>
              <a:rPr lang="en-US" altLang="ko-KR" sz="1400" b="1" dirty="0"/>
              <a:t>+= 3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	// </a:t>
            </a:r>
            <a:r>
              <a:rPr lang="en-US" altLang="ko-KR" sz="1400" dirty="0"/>
              <a:t>a=a+3 = 6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smtClean="0"/>
              <a:t>b </a:t>
            </a:r>
            <a:r>
              <a:rPr lang="en-US" altLang="ko-KR" sz="1400" b="1" dirty="0"/>
              <a:t>*= 3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	// </a:t>
            </a:r>
            <a:r>
              <a:rPr lang="en-US" altLang="ko-KR" sz="1400" dirty="0"/>
              <a:t>b=b*3 = 9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smtClean="0"/>
              <a:t>c </a:t>
            </a:r>
            <a:r>
              <a:rPr lang="en-US" altLang="ko-KR" sz="1400" b="1" dirty="0"/>
              <a:t>%= 2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	// </a:t>
            </a:r>
            <a:r>
              <a:rPr lang="en-US" altLang="ko-KR" sz="1400" dirty="0"/>
              <a:t>c=c%2 = 1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("a=" + a + ", b=" + b + ", c=" + c);</a:t>
            </a:r>
          </a:p>
          <a:p>
            <a:pPr defTabSz="180000"/>
            <a:endParaRPr lang="en-US" altLang="ko-KR" sz="1400" dirty="0" smtClean="0"/>
          </a:p>
          <a:p>
            <a:pPr defTabSz="180000"/>
            <a:r>
              <a:rPr lang="en-US" altLang="ko-KR" sz="1400" dirty="0"/>
              <a:t>	</a:t>
            </a:r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d=3;</a:t>
            </a:r>
          </a:p>
          <a:p>
            <a:pPr defTabSz="180000"/>
            <a:r>
              <a:rPr lang="en-US" altLang="ko-KR" sz="1400" dirty="0" smtClean="0"/>
              <a:t>		// </a:t>
            </a:r>
            <a:r>
              <a:rPr lang="ko-KR" altLang="en-US" sz="1400" dirty="0"/>
              <a:t>증감 연산자 사례</a:t>
            </a:r>
          </a:p>
          <a:p>
            <a:pPr defTabSz="180000"/>
            <a:r>
              <a:rPr lang="en-US" altLang="ko-KR" sz="1400" dirty="0" smtClean="0"/>
              <a:t>		a </a:t>
            </a:r>
            <a:r>
              <a:rPr lang="en-US" altLang="ko-KR" sz="1400" dirty="0"/>
              <a:t>= </a:t>
            </a:r>
            <a:r>
              <a:rPr lang="en-US" altLang="ko-KR" sz="1400" b="1" dirty="0"/>
              <a:t>d++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// </a:t>
            </a:r>
            <a:r>
              <a:rPr lang="en-US" altLang="ko-KR" sz="1400" dirty="0"/>
              <a:t>a=3, d=4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("a=" + a + ", d=" + d);</a:t>
            </a:r>
          </a:p>
          <a:p>
            <a:pPr defTabSz="180000"/>
            <a:r>
              <a:rPr lang="en-US" altLang="ko-KR" sz="1400" dirty="0" smtClean="0"/>
              <a:t>		a </a:t>
            </a:r>
            <a:r>
              <a:rPr lang="en-US" altLang="ko-KR" sz="1400" dirty="0"/>
              <a:t>= </a:t>
            </a:r>
            <a:r>
              <a:rPr lang="en-US" altLang="ko-KR" sz="1400" b="1" dirty="0"/>
              <a:t>++d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// </a:t>
            </a:r>
            <a:r>
              <a:rPr lang="en-US" altLang="ko-KR" sz="1400" dirty="0"/>
              <a:t>d=5, a=5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("a=" + a + ", d=" + d);</a:t>
            </a:r>
          </a:p>
          <a:p>
            <a:pPr defTabSz="180000"/>
            <a:r>
              <a:rPr lang="en-US" altLang="ko-KR" sz="1400" dirty="0" smtClean="0"/>
              <a:t>		a </a:t>
            </a:r>
            <a:r>
              <a:rPr lang="en-US" altLang="ko-KR" sz="1400" dirty="0"/>
              <a:t>= </a:t>
            </a:r>
            <a:r>
              <a:rPr lang="en-US" altLang="ko-KR" sz="1400" b="1" dirty="0"/>
              <a:t>d--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	// </a:t>
            </a:r>
            <a:r>
              <a:rPr lang="en-US" altLang="ko-KR" sz="1400" dirty="0"/>
              <a:t>a=5, d=4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("a=" + a + ", d=" + d);</a:t>
            </a:r>
          </a:p>
          <a:p>
            <a:pPr defTabSz="180000"/>
            <a:r>
              <a:rPr lang="en-US" altLang="ko-KR" sz="1400" dirty="0" smtClean="0"/>
              <a:t>		a </a:t>
            </a:r>
            <a:r>
              <a:rPr lang="en-US" altLang="ko-KR" sz="1400" dirty="0"/>
              <a:t>= </a:t>
            </a:r>
            <a:r>
              <a:rPr lang="en-US" altLang="ko-KR" sz="1400" b="1" dirty="0"/>
              <a:t>--d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	// </a:t>
            </a:r>
            <a:r>
              <a:rPr lang="en-US" altLang="ko-KR" sz="1400" dirty="0"/>
              <a:t>d=3, a=3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("a=" + a + ", d=" + d);</a:t>
            </a:r>
          </a:p>
          <a:p>
            <a:pPr defTabSz="180000"/>
            <a:r>
              <a:rPr lang="en-US" altLang="ko-KR" sz="1400" dirty="0" smtClean="0"/>
              <a:t>	}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5837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3568" y="1268760"/>
            <a:ext cx="3440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코드의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실행 결과는 무엇인가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156177" y="5388589"/>
            <a:ext cx="1512168" cy="116955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400" dirty="0"/>
              <a:t>a=6, b=9, c=1</a:t>
            </a:r>
          </a:p>
          <a:p>
            <a:r>
              <a:rPr lang="en-US" altLang="ko-KR" sz="1400" dirty="0"/>
              <a:t>a=3, d=4</a:t>
            </a:r>
          </a:p>
          <a:p>
            <a:r>
              <a:rPr lang="en-US" altLang="ko-KR" sz="1400" dirty="0"/>
              <a:t>a=5, d=5</a:t>
            </a:r>
          </a:p>
          <a:p>
            <a:r>
              <a:rPr lang="en-US" altLang="ko-KR" sz="1400" dirty="0"/>
              <a:t>a=5, d=4</a:t>
            </a:r>
          </a:p>
          <a:p>
            <a:r>
              <a:rPr lang="en-US" altLang="ko-KR" sz="1400" dirty="0"/>
              <a:t>a=3, d=3</a:t>
            </a:r>
            <a:endParaRPr lang="en-US" altLang="ko-KR" sz="1400" dirty="0">
              <a:latin typeface="+mj-lt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866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비교</a:t>
            </a:r>
            <a:r>
              <a:rPr lang="en-US" altLang="ko-KR" dirty="0" smtClean="0"/>
              <a:t> </a:t>
            </a:r>
            <a:r>
              <a:rPr lang="ko-KR" altLang="en-US" dirty="0" smtClean="0"/>
              <a:t>연산과 논리 연산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39</a:t>
            </a:fld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dirty="0"/>
              <a:t>비교 </a:t>
            </a:r>
            <a:r>
              <a:rPr lang="ko-KR" altLang="en-US" dirty="0" smtClean="0"/>
              <a:t>연산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두 </a:t>
            </a:r>
            <a:r>
              <a:rPr lang="ko-KR" altLang="en-US" dirty="0" err="1" smtClean="0"/>
              <a:t>피연산자를</a:t>
            </a:r>
            <a:r>
              <a:rPr lang="ko-KR" altLang="en-US" dirty="0" smtClean="0"/>
              <a:t> </a:t>
            </a:r>
            <a:r>
              <a:rPr lang="ko-KR" altLang="en-US" dirty="0"/>
              <a:t>비교하여 </a:t>
            </a:r>
            <a:r>
              <a:rPr lang="en-US" altLang="ko-KR" dirty="0"/>
              <a:t>true </a:t>
            </a:r>
            <a:r>
              <a:rPr lang="ko-KR" altLang="en-US" dirty="0"/>
              <a:t>또는 </a:t>
            </a:r>
            <a:r>
              <a:rPr lang="en-US" altLang="ko-KR" dirty="0"/>
              <a:t>false</a:t>
            </a:r>
            <a:r>
              <a:rPr lang="ko-KR" altLang="en-US" dirty="0"/>
              <a:t>의 논리 값을 내는 </a:t>
            </a:r>
            <a:r>
              <a:rPr lang="ko-KR" altLang="en-US" dirty="0" smtClean="0"/>
              <a:t>연산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논리 연산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논리 값으로</a:t>
            </a:r>
            <a:r>
              <a:rPr lang="en-US" altLang="ko-KR" dirty="0" smtClean="0"/>
              <a:t> NOT</a:t>
            </a:r>
            <a:r>
              <a:rPr lang="en-US" altLang="ko-KR" dirty="0"/>
              <a:t>, OR, </a:t>
            </a:r>
            <a:r>
              <a:rPr lang="en-US" altLang="ko-KR" dirty="0" smtClean="0"/>
              <a:t>AND</a:t>
            </a:r>
            <a:r>
              <a:rPr lang="ko-KR" altLang="en-US" dirty="0" smtClean="0"/>
              <a:t> </a:t>
            </a:r>
            <a:r>
              <a:rPr lang="ko-KR" altLang="en-US" dirty="0"/>
              <a:t>논리 </a:t>
            </a:r>
            <a:r>
              <a:rPr lang="ko-KR" altLang="en-US" dirty="0" smtClean="0"/>
              <a:t>연산</a:t>
            </a:r>
            <a:r>
              <a:rPr lang="en-US" altLang="ko-KR" dirty="0"/>
              <a:t>.</a:t>
            </a:r>
            <a:r>
              <a:rPr lang="en-US" altLang="ko-KR" dirty="0" smtClean="0"/>
              <a:t> </a:t>
            </a:r>
            <a:r>
              <a:rPr lang="ko-KR" altLang="en-US" dirty="0" smtClean="0"/>
              <a:t>논리 </a:t>
            </a:r>
            <a:r>
              <a:rPr lang="ko-KR" altLang="en-US" dirty="0"/>
              <a:t>값을 내는 연산</a:t>
            </a:r>
          </a:p>
          <a:p>
            <a:endParaRPr lang="ko-KR" altLang="en-US" dirty="0"/>
          </a:p>
          <a:p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7664" y="2132856"/>
            <a:ext cx="6011233" cy="205490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9632" y="5229200"/>
            <a:ext cx="7012305" cy="14116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90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내용 개체 틀 5"/>
          <p:cNvSpPr>
            <a:spLocks noGrp="1"/>
          </p:cNvSpPr>
          <p:nvPr>
            <p:ph sz="quarter" idx="2"/>
          </p:nvPr>
        </p:nvSpPr>
        <p:spPr>
          <a:xfrm>
            <a:off x="107504" y="1412776"/>
            <a:ext cx="4356578" cy="5022890"/>
          </a:xfrm>
        </p:spPr>
        <p:txBody>
          <a:bodyPr>
            <a:normAutofit/>
          </a:bodyPr>
          <a:lstStyle/>
          <a:p>
            <a:r>
              <a:rPr lang="ko-KR" altLang="en-US" sz="1600" dirty="0"/>
              <a:t>변수 선언</a:t>
            </a:r>
            <a:endParaRPr lang="en-US" altLang="ko-KR" sz="1600" dirty="0"/>
          </a:p>
          <a:p>
            <a:pPr lvl="1"/>
            <a:r>
              <a:rPr lang="ko-KR" altLang="en-US" sz="1400" dirty="0"/>
              <a:t>변수 타입과 변수 이름 선언</a:t>
            </a:r>
            <a:endParaRPr lang="en-US" altLang="ko-KR" sz="1400" dirty="0"/>
          </a:p>
          <a:p>
            <a:endParaRPr lang="en-US" altLang="ko-KR" sz="1600" dirty="0"/>
          </a:p>
          <a:p>
            <a:endParaRPr lang="en-US" altLang="ko-KR" sz="1600" dirty="0"/>
          </a:p>
          <a:p>
            <a:pPr lvl="1"/>
            <a:r>
              <a:rPr lang="ko-KR" altLang="en-US" sz="1400" dirty="0" err="1" smtClean="0"/>
              <a:t>메소드</a:t>
            </a:r>
            <a:r>
              <a:rPr lang="ko-KR" altLang="en-US" sz="1400" dirty="0" smtClean="0"/>
              <a:t> </a:t>
            </a:r>
            <a:r>
              <a:rPr lang="ko-KR" altLang="en-US" sz="1400" dirty="0"/>
              <a:t>내에서 선언된 변수는 지역 변수</a:t>
            </a:r>
            <a:endParaRPr lang="en-US" altLang="ko-KR" sz="1400" dirty="0"/>
          </a:p>
          <a:p>
            <a:pPr lvl="2"/>
            <a:r>
              <a:rPr lang="ko-KR" altLang="en-US" sz="1000" dirty="0"/>
              <a:t>지역 변수는 </a:t>
            </a:r>
            <a:r>
              <a:rPr lang="ko-KR" altLang="en-US" sz="1000" dirty="0" err="1"/>
              <a:t>메소드</a:t>
            </a:r>
            <a:r>
              <a:rPr lang="ko-KR" altLang="en-US" sz="1000" dirty="0"/>
              <a:t> 실행이 끝나면 </a:t>
            </a:r>
            <a:r>
              <a:rPr lang="ko-KR" altLang="en-US" sz="1000" dirty="0" smtClean="0"/>
              <a:t>자동 소명</a:t>
            </a:r>
            <a:endParaRPr lang="en-US" altLang="ko-KR" sz="1000" dirty="0"/>
          </a:p>
          <a:p>
            <a:r>
              <a:rPr lang="ko-KR" altLang="en-US" sz="1400" dirty="0"/>
              <a:t>문장</a:t>
            </a:r>
            <a:endParaRPr lang="en-US" altLang="ko-KR" sz="1200" dirty="0"/>
          </a:p>
          <a:p>
            <a:pPr lvl="1"/>
            <a:r>
              <a:rPr lang="en-US" altLang="ko-KR" sz="1400" dirty="0"/>
              <a:t>;</a:t>
            </a:r>
            <a:r>
              <a:rPr lang="ko-KR" altLang="en-US" sz="1400" dirty="0"/>
              <a:t>로 한 문장의 끝을 </a:t>
            </a:r>
            <a:r>
              <a:rPr lang="ko-KR" altLang="en-US" sz="1400" dirty="0" smtClean="0"/>
              <a:t>인식</a:t>
            </a:r>
            <a:endParaRPr lang="en-US" altLang="ko-KR" sz="1400" dirty="0" smtClean="0"/>
          </a:p>
          <a:p>
            <a:endParaRPr lang="en-US" altLang="ko-KR" sz="1200" dirty="0" smtClean="0"/>
          </a:p>
          <a:p>
            <a:pPr lvl="1"/>
            <a:endParaRPr lang="en-US" altLang="ko-KR" sz="1100" dirty="0" smtClean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예제 </a:t>
            </a:r>
            <a:r>
              <a:rPr lang="en-US" altLang="ko-KR" dirty="0"/>
              <a:t>2-1 </a:t>
            </a:r>
            <a:r>
              <a:rPr lang="ko-KR" altLang="en-US" dirty="0" smtClean="0"/>
              <a:t>설명 </a:t>
            </a:r>
            <a:r>
              <a:rPr lang="en-US" altLang="ko-KR" dirty="0" smtClean="0"/>
              <a:t>(</a:t>
            </a:r>
            <a:r>
              <a:rPr lang="ko-KR" altLang="en-US" dirty="0" smtClean="0"/>
              <a:t>계속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29" name="내용 개체 틀 5"/>
          <p:cNvSpPr>
            <a:spLocks noGrp="1"/>
          </p:cNvSpPr>
          <p:nvPr>
            <p:ph sz="quarter" idx="2"/>
          </p:nvPr>
        </p:nvSpPr>
        <p:spPr>
          <a:xfrm>
            <a:off x="4644008" y="1340768"/>
            <a:ext cx="4176464" cy="4879444"/>
          </a:xfrm>
        </p:spPr>
        <p:txBody>
          <a:bodyPr>
            <a:normAutofit/>
          </a:bodyPr>
          <a:lstStyle/>
          <a:p>
            <a:r>
              <a:rPr lang="ko-KR" altLang="en-US" sz="1600" dirty="0"/>
              <a:t>화면 출력</a:t>
            </a:r>
            <a:endParaRPr lang="en-US" altLang="ko-KR" sz="1200" dirty="0"/>
          </a:p>
          <a:p>
            <a:pPr lvl="1">
              <a:defRPr/>
            </a:pPr>
            <a:r>
              <a:rPr lang="ko-KR" altLang="en-US" sz="1400" dirty="0"/>
              <a:t>표준</a:t>
            </a:r>
            <a:r>
              <a:rPr lang="en-US" altLang="ko-KR" sz="1400" dirty="0"/>
              <a:t> </a:t>
            </a:r>
            <a:r>
              <a:rPr lang="ko-KR" altLang="en-US" sz="1400" dirty="0"/>
              <a:t>출력 </a:t>
            </a:r>
            <a:r>
              <a:rPr lang="ko-KR" altLang="en-US" sz="1400" dirty="0" err="1"/>
              <a:t>스트림에</a:t>
            </a:r>
            <a:r>
              <a:rPr lang="ko-KR" altLang="en-US" sz="1400" dirty="0"/>
              <a:t> 메시지 출력</a:t>
            </a:r>
            <a:endParaRPr lang="en-US" altLang="ko-KR" sz="1400" dirty="0"/>
          </a:p>
          <a:p>
            <a:pPr lvl="1">
              <a:defRPr/>
            </a:pPr>
            <a:endParaRPr lang="en-US" altLang="ko-KR" sz="1400" dirty="0"/>
          </a:p>
          <a:p>
            <a:pPr lvl="1">
              <a:defRPr/>
            </a:pPr>
            <a:endParaRPr lang="en-US" altLang="ko-KR" sz="1400" dirty="0"/>
          </a:p>
          <a:p>
            <a:pPr lvl="1">
              <a:defRPr/>
            </a:pPr>
            <a:r>
              <a:rPr lang="ko-KR" altLang="en-US" sz="1400" dirty="0" smtClean="0"/>
              <a:t>표준 </a:t>
            </a:r>
            <a:r>
              <a:rPr lang="ko-KR" altLang="en-US" sz="1400" dirty="0"/>
              <a:t>출력 </a:t>
            </a:r>
            <a:r>
              <a:rPr lang="ko-KR" altLang="en-US" sz="1400" dirty="0" err="1"/>
              <a:t>스트림</a:t>
            </a:r>
            <a:r>
              <a:rPr lang="ko-KR" altLang="en-US" sz="1400" dirty="0"/>
              <a:t> </a:t>
            </a:r>
            <a:r>
              <a:rPr lang="en-US" altLang="ko-KR" sz="1400" dirty="0" err="1"/>
              <a:t>System.out</a:t>
            </a:r>
            <a:r>
              <a:rPr lang="ko-KR" altLang="en-US" sz="1400" dirty="0"/>
              <a:t>의 </a:t>
            </a:r>
            <a:r>
              <a:rPr lang="en-US" altLang="ko-KR" sz="1400" dirty="0" err="1"/>
              <a:t>println</a:t>
            </a:r>
            <a:r>
              <a:rPr lang="en-US" altLang="ko-KR" sz="1400" dirty="0"/>
              <a:t>() </a:t>
            </a:r>
            <a:r>
              <a:rPr lang="ko-KR" altLang="en-US" sz="1400" dirty="0" err="1"/>
              <a:t>메소드</a:t>
            </a:r>
            <a:r>
              <a:rPr lang="ko-KR" altLang="en-US" sz="1400" dirty="0"/>
              <a:t> 호출</a:t>
            </a:r>
            <a:endParaRPr lang="en-US" altLang="ko-KR" sz="1400" dirty="0"/>
          </a:p>
          <a:p>
            <a:pPr lvl="1">
              <a:defRPr/>
            </a:pPr>
            <a:r>
              <a:rPr lang="en-US" altLang="ko-KR" sz="1400" dirty="0" err="1"/>
              <a:t>println</a:t>
            </a:r>
            <a:r>
              <a:rPr lang="en-US" altLang="ko-KR" sz="1400" dirty="0"/>
              <a:t>()</a:t>
            </a:r>
            <a:r>
              <a:rPr lang="ko-KR" altLang="en-US" sz="1400" dirty="0"/>
              <a:t>은 여러 타입의 데이터 출력 가능</a:t>
            </a:r>
            <a:endParaRPr lang="en-US" altLang="ko-KR" sz="1400" dirty="0"/>
          </a:p>
          <a:p>
            <a:pPr lvl="1">
              <a:defRPr/>
            </a:pPr>
            <a:r>
              <a:rPr lang="en-US" altLang="ko-KR" sz="1400" dirty="0" err="1"/>
              <a:t>println</a:t>
            </a:r>
            <a:r>
              <a:rPr lang="en-US" altLang="ko-KR" sz="1400" dirty="0"/>
              <a:t>()</a:t>
            </a:r>
            <a:r>
              <a:rPr lang="ko-KR" altLang="en-US" sz="1400" dirty="0"/>
              <a:t>은 출력 후 다음 행으로 커서 이동</a:t>
            </a:r>
          </a:p>
          <a:p>
            <a:pPr lvl="1"/>
            <a:endParaRPr lang="en-US" altLang="ko-KR" sz="1100" dirty="0" smtClean="0"/>
          </a:p>
        </p:txBody>
      </p:sp>
      <p:sp>
        <p:nvSpPr>
          <p:cNvPr id="32" name="TextBox 31"/>
          <p:cNvSpPr txBox="1"/>
          <p:nvPr/>
        </p:nvSpPr>
        <p:spPr>
          <a:xfrm>
            <a:off x="5220072" y="2078669"/>
            <a:ext cx="3456384" cy="26161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dirty="0" err="1" smtClean="0"/>
              <a:t>System.out.println</a:t>
            </a:r>
            <a:r>
              <a:rPr lang="en-US" altLang="ko-KR" sz="1100" dirty="0"/>
              <a:t>("</a:t>
            </a:r>
            <a:r>
              <a:rPr lang="en-US" altLang="ko-KR" sz="1100" dirty="0" smtClean="0"/>
              <a:t>Hello"); </a:t>
            </a:r>
            <a:r>
              <a:rPr lang="en-US" altLang="ko-KR" sz="1100" dirty="0"/>
              <a:t>// "</a:t>
            </a:r>
            <a:r>
              <a:rPr lang="en-US" altLang="ko-KR" sz="1100" dirty="0" smtClean="0"/>
              <a:t>Hello"</a:t>
            </a:r>
            <a:r>
              <a:rPr lang="ko-KR" altLang="en-US" sz="1100" dirty="0" smtClean="0"/>
              <a:t> </a:t>
            </a:r>
            <a:r>
              <a:rPr lang="ko-KR" altLang="en-US" sz="1100" dirty="0"/>
              <a:t>화면 </a:t>
            </a:r>
            <a:r>
              <a:rPr lang="ko-KR" altLang="en-US" sz="1100" dirty="0" smtClean="0"/>
              <a:t>출력</a:t>
            </a:r>
            <a:endParaRPr lang="ko-KR" altLang="en-US" sz="1100" dirty="0"/>
          </a:p>
        </p:txBody>
      </p:sp>
      <p:sp>
        <p:nvSpPr>
          <p:cNvPr id="36" name="TextBox 35"/>
          <p:cNvSpPr txBox="1"/>
          <p:nvPr/>
        </p:nvSpPr>
        <p:spPr>
          <a:xfrm>
            <a:off x="868388" y="3848998"/>
            <a:ext cx="1547600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100" dirty="0" err="1"/>
              <a:t>int</a:t>
            </a:r>
            <a:r>
              <a:rPr lang="en-US" altLang="ko-KR" sz="1100" dirty="0"/>
              <a:t> i=20;</a:t>
            </a:r>
          </a:p>
          <a:p>
            <a:r>
              <a:rPr lang="en-US" altLang="ko-KR" sz="1100" dirty="0" smtClean="0"/>
              <a:t>s </a:t>
            </a:r>
            <a:r>
              <a:rPr lang="en-US" altLang="ko-KR" sz="1100" dirty="0"/>
              <a:t>= sum(i, 20);</a:t>
            </a:r>
            <a:endParaRPr lang="en-US" altLang="ko-KR" sz="1100" dirty="0" smtClean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6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</a:t>
            </a:fld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844352" y="2060848"/>
            <a:ext cx="1571636" cy="4308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100" dirty="0" err="1" smtClean="0"/>
              <a:t>int</a:t>
            </a:r>
            <a:r>
              <a:rPr lang="en-US" altLang="ko-KR" sz="1100" dirty="0" smtClean="0"/>
              <a:t> i=20;</a:t>
            </a:r>
          </a:p>
          <a:p>
            <a:pPr defTabSz="180000"/>
            <a:r>
              <a:rPr lang="en-US" altLang="ko-KR" sz="1100" dirty="0" smtClean="0"/>
              <a:t>char a;</a:t>
            </a:r>
          </a:p>
        </p:txBody>
      </p:sp>
    </p:spTree>
    <p:extLst>
      <p:ext uri="{BB962C8B-B14F-4D97-AF65-F5344CB8AC3E}">
        <p14:creationId xmlns:p14="http://schemas.microsoft.com/office/powerpoint/2010/main" val="255249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비교</a:t>
            </a:r>
            <a:r>
              <a:rPr lang="en-US" altLang="ko-KR" dirty="0"/>
              <a:t> </a:t>
            </a:r>
            <a:r>
              <a:rPr lang="ko-KR" altLang="en-US" dirty="0"/>
              <a:t>연산과 논리 </a:t>
            </a:r>
            <a:r>
              <a:rPr lang="ko-KR" altLang="en-US" dirty="0" smtClean="0"/>
              <a:t>연산의 복합 사례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40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837661" y="1700808"/>
            <a:ext cx="4491164" cy="206210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600" dirty="0"/>
              <a:t>// </a:t>
            </a:r>
            <a:r>
              <a:rPr lang="ko-KR" altLang="en-US" sz="1600" dirty="0"/>
              <a:t>나이</a:t>
            </a:r>
            <a:r>
              <a:rPr lang="en-US" altLang="ko-KR" sz="1600" dirty="0"/>
              <a:t>(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 age)</a:t>
            </a:r>
            <a:r>
              <a:rPr lang="ko-KR" altLang="en-US" sz="1600" dirty="0"/>
              <a:t>가 </a:t>
            </a:r>
            <a:r>
              <a:rPr lang="en-US" altLang="ko-KR" sz="1600" dirty="0"/>
              <a:t>20</a:t>
            </a:r>
            <a:r>
              <a:rPr lang="ko-KR" altLang="en-US" sz="1600" dirty="0"/>
              <a:t>대인 경우</a:t>
            </a:r>
          </a:p>
          <a:p>
            <a:r>
              <a:rPr lang="en-US" altLang="ko-KR" sz="1600" dirty="0" smtClean="0"/>
              <a:t>(</a:t>
            </a:r>
            <a:r>
              <a:rPr lang="en-US" altLang="ko-KR" sz="1600" dirty="0"/>
              <a:t>age &gt;= 20) &amp;&amp; (age &lt; 30</a:t>
            </a:r>
            <a:r>
              <a:rPr lang="en-US" altLang="ko-KR" sz="1600" dirty="0" smtClean="0"/>
              <a:t>)</a:t>
            </a:r>
          </a:p>
          <a:p>
            <a:endParaRPr lang="en-US" altLang="ko-KR" sz="1600" dirty="0" smtClean="0"/>
          </a:p>
          <a:p>
            <a:r>
              <a:rPr lang="en-US" altLang="ko-KR" sz="1600" dirty="0"/>
              <a:t>// </a:t>
            </a:r>
            <a:r>
              <a:rPr lang="ko-KR" altLang="en-US" sz="1600" dirty="0"/>
              <a:t>문자</a:t>
            </a:r>
            <a:r>
              <a:rPr lang="en-US" altLang="ko-KR" sz="1600" dirty="0"/>
              <a:t>(char c)</a:t>
            </a:r>
            <a:r>
              <a:rPr lang="ko-KR" altLang="en-US" sz="1600" dirty="0"/>
              <a:t>가 대문자인 경우</a:t>
            </a:r>
            <a:endParaRPr lang="en-US" altLang="ko-KR" sz="1600" dirty="0"/>
          </a:p>
          <a:p>
            <a:r>
              <a:rPr lang="en-US" altLang="ko-KR" sz="1600" dirty="0" smtClean="0"/>
              <a:t>(</a:t>
            </a:r>
            <a:r>
              <a:rPr lang="en-US" altLang="ko-KR" sz="1600" dirty="0"/>
              <a:t>c &gt;= 'A') &amp;&amp; (c &lt;= 'Z') </a:t>
            </a:r>
          </a:p>
          <a:p>
            <a:endParaRPr lang="en-US" altLang="ko-KR" sz="1600" dirty="0" smtClean="0"/>
          </a:p>
          <a:p>
            <a:r>
              <a:rPr lang="en-US" altLang="ko-KR" sz="1600" dirty="0"/>
              <a:t>// (</a:t>
            </a:r>
            <a:r>
              <a:rPr lang="en-US" altLang="ko-KR" sz="1600" dirty="0" err="1"/>
              <a:t>x,y</a:t>
            </a:r>
            <a:r>
              <a:rPr lang="en-US" altLang="ko-KR" sz="1600" dirty="0"/>
              <a:t>)</a:t>
            </a:r>
            <a:r>
              <a:rPr lang="ko-KR" altLang="en-US" sz="1600" dirty="0"/>
              <a:t>가 </a:t>
            </a:r>
            <a:r>
              <a:rPr lang="en-US" altLang="ko-KR" sz="1600" dirty="0"/>
              <a:t>(0,0)</a:t>
            </a:r>
            <a:r>
              <a:rPr lang="ko-KR" altLang="en-US" sz="1600" dirty="0"/>
              <a:t>과 </a:t>
            </a:r>
            <a:r>
              <a:rPr lang="en-US" altLang="ko-KR" sz="1600" dirty="0"/>
              <a:t>(50,50)</a:t>
            </a:r>
            <a:r>
              <a:rPr lang="ko-KR" altLang="en-US" sz="1600" dirty="0"/>
              <a:t>의 사각형 내에 있음</a:t>
            </a:r>
          </a:p>
          <a:p>
            <a:r>
              <a:rPr lang="en-US" altLang="ko-KR" sz="1600" dirty="0" smtClean="0"/>
              <a:t>(</a:t>
            </a:r>
            <a:r>
              <a:rPr lang="en-US" altLang="ko-KR" sz="1600" dirty="0"/>
              <a:t>x&gt;=0) &amp;&amp; (y&gt;=0) &amp;&amp; (x&lt;=50) &amp;&amp; (y&lt;=50</a:t>
            </a:r>
            <a:r>
              <a:rPr lang="en-US" altLang="ko-KR" sz="1600" dirty="0" smtClean="0"/>
              <a:t>)</a:t>
            </a:r>
            <a:endParaRPr lang="ko-KR" altLang="en-US" sz="1600" dirty="0"/>
          </a:p>
        </p:txBody>
      </p:sp>
      <p:sp>
        <p:nvSpPr>
          <p:cNvPr id="6" name="직사각형 5"/>
          <p:cNvSpPr/>
          <p:nvPr/>
        </p:nvSpPr>
        <p:spPr>
          <a:xfrm>
            <a:off x="837661" y="4216445"/>
            <a:ext cx="4515391" cy="3385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600" dirty="0"/>
              <a:t>20 &lt;= age &lt; 30 </a:t>
            </a:r>
            <a:r>
              <a:rPr lang="en-US" altLang="ko-KR" sz="1600" dirty="0" smtClean="0"/>
              <a:t>	// </a:t>
            </a:r>
            <a:r>
              <a:rPr lang="ko-KR" altLang="en-US" sz="1600" dirty="0"/>
              <a:t>오류</a:t>
            </a:r>
          </a:p>
        </p:txBody>
      </p:sp>
    </p:spTree>
    <p:extLst>
      <p:ext uri="{BB962C8B-B14F-4D97-AF65-F5344CB8AC3E}">
        <p14:creationId xmlns:p14="http://schemas.microsoft.com/office/powerpoint/2010/main" val="411949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2-7 : </a:t>
            </a:r>
            <a:r>
              <a:rPr lang="ko-KR" altLang="en-US" dirty="0" smtClean="0"/>
              <a:t>비교 </a:t>
            </a:r>
            <a:r>
              <a:rPr lang="ko-KR" altLang="en-US" dirty="0"/>
              <a:t>연산자와 논리 연산자 사용하기</a:t>
            </a:r>
          </a:p>
        </p:txBody>
      </p:sp>
      <p:sp>
        <p:nvSpPr>
          <p:cNvPr id="54273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827584" y="1916832"/>
            <a:ext cx="4536504" cy="403187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600" dirty="0"/>
              <a:t>public class </a:t>
            </a:r>
            <a:r>
              <a:rPr lang="en-US" altLang="ko-KR" sz="1600" dirty="0" err="1"/>
              <a:t>LogicalOperator</a:t>
            </a:r>
            <a:r>
              <a:rPr lang="en-US" altLang="ko-KR" sz="1600" dirty="0"/>
              <a:t> {</a:t>
            </a:r>
          </a:p>
          <a:p>
            <a:pPr defTabSz="180000"/>
            <a:r>
              <a:rPr lang="en-US" altLang="ko-KR" sz="1600" dirty="0" smtClean="0"/>
              <a:t>	public </a:t>
            </a:r>
            <a:r>
              <a:rPr lang="en-US" altLang="ko-KR" sz="1600" dirty="0"/>
              <a:t>static void main (String[] </a:t>
            </a:r>
            <a:r>
              <a:rPr lang="en-US" altLang="ko-KR" sz="1600" dirty="0" err="1"/>
              <a:t>args</a:t>
            </a:r>
            <a:r>
              <a:rPr lang="en-US" altLang="ko-KR" sz="1600" dirty="0"/>
              <a:t>) </a:t>
            </a:r>
            <a:r>
              <a:rPr lang="en-US" altLang="ko-KR" sz="1600" dirty="0" smtClean="0"/>
              <a:t>{</a:t>
            </a:r>
          </a:p>
          <a:p>
            <a:pPr defTabSz="180000"/>
            <a:r>
              <a:rPr lang="en-US" altLang="ko-KR" sz="1600" dirty="0" smtClean="0"/>
              <a:t>		// </a:t>
            </a:r>
            <a:r>
              <a:rPr lang="ko-KR" altLang="en-US" sz="1600" dirty="0"/>
              <a:t>비교 연산</a:t>
            </a:r>
            <a:endParaRPr lang="en-US" altLang="ko-KR" sz="1600" dirty="0"/>
          </a:p>
          <a:p>
            <a:pPr defTabSz="180000"/>
            <a:r>
              <a:rPr lang="en-US" altLang="ko-KR" sz="1600" dirty="0" smtClean="0"/>
              <a:t>		</a:t>
            </a:r>
            <a:r>
              <a:rPr lang="en-US" altLang="ko-KR" sz="1600" dirty="0" err="1" smtClean="0"/>
              <a:t>System.out.println</a:t>
            </a:r>
            <a:r>
              <a:rPr lang="en-US" altLang="ko-KR" sz="1600" dirty="0"/>
              <a:t>(</a:t>
            </a:r>
            <a:r>
              <a:rPr lang="en-US" altLang="ko-KR" sz="1600" b="1" dirty="0"/>
              <a:t>'a' &gt; 'b'</a:t>
            </a:r>
            <a:r>
              <a:rPr lang="en-US" altLang="ko-KR" sz="1600" dirty="0"/>
              <a:t>);</a:t>
            </a:r>
          </a:p>
          <a:p>
            <a:pPr defTabSz="180000"/>
            <a:r>
              <a:rPr lang="en-US" altLang="ko-KR" sz="1600" dirty="0" smtClean="0"/>
              <a:t>		</a:t>
            </a:r>
            <a:r>
              <a:rPr lang="en-US" altLang="ko-KR" sz="1600" dirty="0" err="1" smtClean="0"/>
              <a:t>System.out.println</a:t>
            </a:r>
            <a:r>
              <a:rPr lang="en-US" altLang="ko-KR" sz="1600" dirty="0" smtClean="0"/>
              <a:t>(</a:t>
            </a:r>
            <a:r>
              <a:rPr lang="en-US" altLang="ko-KR" sz="1600" b="1" dirty="0" smtClean="0"/>
              <a:t>3 </a:t>
            </a:r>
            <a:r>
              <a:rPr lang="en-US" altLang="ko-KR" sz="1600" b="1" dirty="0"/>
              <a:t>&gt;= 2</a:t>
            </a:r>
            <a:r>
              <a:rPr lang="en-US" altLang="ko-KR" sz="1600" dirty="0"/>
              <a:t>);</a:t>
            </a:r>
          </a:p>
          <a:p>
            <a:pPr defTabSz="180000"/>
            <a:r>
              <a:rPr lang="en-US" altLang="ko-KR" sz="1600" dirty="0" smtClean="0"/>
              <a:t>		</a:t>
            </a:r>
            <a:r>
              <a:rPr lang="en-US" altLang="ko-KR" sz="1600" dirty="0" err="1" smtClean="0"/>
              <a:t>System.out.println</a:t>
            </a:r>
            <a:r>
              <a:rPr lang="en-US" altLang="ko-KR" sz="1600" dirty="0"/>
              <a:t>(</a:t>
            </a:r>
            <a:r>
              <a:rPr lang="en-US" altLang="ko-KR" sz="1600" b="1" dirty="0"/>
              <a:t>-1 &lt; 0</a:t>
            </a:r>
            <a:r>
              <a:rPr lang="en-US" altLang="ko-KR" sz="1600" dirty="0"/>
              <a:t>);</a:t>
            </a:r>
          </a:p>
          <a:p>
            <a:pPr defTabSz="180000"/>
            <a:r>
              <a:rPr lang="en-US" altLang="ko-KR" sz="1600" dirty="0" smtClean="0"/>
              <a:t>		</a:t>
            </a:r>
            <a:r>
              <a:rPr lang="en-US" altLang="ko-KR" sz="1600" dirty="0" err="1" smtClean="0"/>
              <a:t>System.out.println</a:t>
            </a:r>
            <a:r>
              <a:rPr lang="en-US" altLang="ko-KR" sz="1600" dirty="0" smtClean="0"/>
              <a:t>(</a:t>
            </a:r>
            <a:r>
              <a:rPr lang="en-US" altLang="ko-KR" sz="1600" b="1" dirty="0" smtClean="0"/>
              <a:t>3.45 </a:t>
            </a:r>
            <a:r>
              <a:rPr lang="en-US" altLang="ko-KR" sz="1600" b="1" dirty="0"/>
              <a:t>&lt;= 2</a:t>
            </a:r>
            <a:r>
              <a:rPr lang="en-US" altLang="ko-KR" sz="1600" dirty="0"/>
              <a:t>);</a:t>
            </a:r>
          </a:p>
          <a:p>
            <a:pPr defTabSz="180000"/>
            <a:r>
              <a:rPr lang="en-US" altLang="ko-KR" sz="1600" dirty="0" smtClean="0"/>
              <a:t>		</a:t>
            </a:r>
            <a:r>
              <a:rPr lang="en-US" altLang="ko-KR" sz="1600" dirty="0" err="1" smtClean="0"/>
              <a:t>System.out.println</a:t>
            </a:r>
            <a:r>
              <a:rPr lang="en-US" altLang="ko-KR" sz="1600" dirty="0" smtClean="0"/>
              <a:t>(</a:t>
            </a:r>
            <a:r>
              <a:rPr lang="en-US" altLang="ko-KR" sz="1600" b="1" dirty="0" smtClean="0"/>
              <a:t>3 </a:t>
            </a:r>
            <a:r>
              <a:rPr lang="en-US" altLang="ko-KR" sz="1600" b="1" dirty="0"/>
              <a:t>== 2</a:t>
            </a:r>
            <a:r>
              <a:rPr lang="en-US" altLang="ko-KR" sz="1600" dirty="0"/>
              <a:t>);</a:t>
            </a:r>
          </a:p>
          <a:p>
            <a:pPr defTabSz="180000"/>
            <a:r>
              <a:rPr lang="en-US" altLang="ko-KR" sz="1600" dirty="0" smtClean="0"/>
              <a:t>		</a:t>
            </a:r>
            <a:r>
              <a:rPr lang="en-US" altLang="ko-KR" sz="1600" dirty="0" err="1" smtClean="0"/>
              <a:t>System.out.println</a:t>
            </a:r>
            <a:r>
              <a:rPr lang="en-US" altLang="ko-KR" sz="1600" dirty="0" smtClean="0"/>
              <a:t>(</a:t>
            </a:r>
            <a:r>
              <a:rPr lang="en-US" altLang="ko-KR" sz="1600" b="1" dirty="0" smtClean="0"/>
              <a:t>3 </a:t>
            </a:r>
            <a:r>
              <a:rPr lang="en-US" altLang="ko-KR" sz="1600" b="1" dirty="0"/>
              <a:t>!= 2</a:t>
            </a:r>
            <a:r>
              <a:rPr lang="en-US" altLang="ko-KR" sz="1600" dirty="0"/>
              <a:t>);</a:t>
            </a:r>
          </a:p>
          <a:p>
            <a:pPr defTabSz="180000"/>
            <a:r>
              <a:rPr lang="en-US" altLang="ko-KR" sz="1600" dirty="0" smtClean="0"/>
              <a:t>		</a:t>
            </a:r>
            <a:r>
              <a:rPr lang="en-US" altLang="ko-KR" sz="1600" dirty="0" err="1" smtClean="0"/>
              <a:t>System.out.println</a:t>
            </a:r>
            <a:r>
              <a:rPr lang="en-US" altLang="ko-KR" sz="1600" dirty="0"/>
              <a:t>(</a:t>
            </a:r>
            <a:r>
              <a:rPr lang="en-US" altLang="ko-KR" sz="1600" b="1" dirty="0"/>
              <a:t>!(3 != 2</a:t>
            </a:r>
            <a:r>
              <a:rPr lang="en-US" altLang="ko-KR" sz="1600" b="1" dirty="0" smtClean="0"/>
              <a:t>)</a:t>
            </a:r>
            <a:r>
              <a:rPr lang="en-US" altLang="ko-KR" sz="1600" dirty="0" smtClean="0"/>
              <a:t>);</a:t>
            </a:r>
          </a:p>
          <a:p>
            <a:pPr defTabSz="180000"/>
            <a:endParaRPr lang="en-US" altLang="ko-KR" sz="1600" dirty="0"/>
          </a:p>
          <a:p>
            <a:pPr defTabSz="180000"/>
            <a:r>
              <a:rPr lang="en-US" altLang="ko-KR" sz="1600" dirty="0" smtClean="0"/>
              <a:t>		// </a:t>
            </a:r>
            <a:r>
              <a:rPr lang="ko-KR" altLang="en-US" sz="1600" dirty="0"/>
              <a:t>비교 연산과 논리 연산 복합</a:t>
            </a:r>
            <a:endParaRPr lang="en-US" altLang="ko-KR" sz="1600" dirty="0"/>
          </a:p>
          <a:p>
            <a:pPr defTabSz="180000"/>
            <a:r>
              <a:rPr lang="en-US" altLang="ko-KR" sz="1600" dirty="0" smtClean="0"/>
              <a:t>		</a:t>
            </a:r>
            <a:r>
              <a:rPr lang="en-US" altLang="ko-KR" sz="1600" dirty="0" err="1" smtClean="0"/>
              <a:t>System.out.println</a:t>
            </a:r>
            <a:r>
              <a:rPr lang="en-US" altLang="ko-KR" sz="1600" dirty="0"/>
              <a:t>(</a:t>
            </a:r>
            <a:r>
              <a:rPr lang="en-US" altLang="ko-KR" sz="1600" b="1" dirty="0"/>
              <a:t>(3 &gt; 2) &amp;&amp; (3 &gt; 4)</a:t>
            </a:r>
            <a:r>
              <a:rPr lang="en-US" altLang="ko-KR" sz="1600" dirty="0"/>
              <a:t>);</a:t>
            </a:r>
          </a:p>
          <a:p>
            <a:pPr defTabSz="180000"/>
            <a:r>
              <a:rPr lang="en-US" altLang="ko-KR" sz="1600" dirty="0" smtClean="0"/>
              <a:t>		</a:t>
            </a:r>
            <a:r>
              <a:rPr lang="en-US" altLang="ko-KR" sz="1600" dirty="0" err="1" smtClean="0"/>
              <a:t>System.out.println</a:t>
            </a:r>
            <a:r>
              <a:rPr lang="en-US" altLang="ko-KR" sz="1600" dirty="0"/>
              <a:t>(</a:t>
            </a:r>
            <a:r>
              <a:rPr lang="en-US" altLang="ko-KR" sz="1600" b="1" dirty="0"/>
              <a:t>(3 != 2) || (-1 &gt; 0)</a:t>
            </a:r>
            <a:r>
              <a:rPr lang="en-US" altLang="ko-KR" sz="1600" dirty="0"/>
              <a:t>);</a:t>
            </a:r>
          </a:p>
          <a:p>
            <a:pPr defTabSz="180000"/>
            <a:r>
              <a:rPr lang="en-US" altLang="ko-KR" sz="1600" dirty="0" smtClean="0"/>
              <a:t>	}</a:t>
            </a:r>
            <a:endParaRPr lang="en-US" altLang="ko-KR" sz="1600" dirty="0"/>
          </a:p>
          <a:p>
            <a:pPr defTabSz="180000"/>
            <a:r>
              <a:rPr lang="en-US" altLang="ko-KR" sz="1600" dirty="0"/>
              <a:t>}</a:t>
            </a:r>
          </a:p>
        </p:txBody>
      </p:sp>
      <p:sp>
        <p:nvSpPr>
          <p:cNvPr id="5427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785786" y="1340768"/>
            <a:ext cx="34403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다음 소스의 실행 결과는 무엇인가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?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796136" y="3640381"/>
            <a:ext cx="864096" cy="230832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600" dirty="0">
                <a:latin typeface="+mj-lt"/>
              </a:rPr>
              <a:t>false</a:t>
            </a:r>
          </a:p>
          <a:p>
            <a:r>
              <a:rPr lang="en-US" altLang="ko-KR" sz="1600" dirty="0">
                <a:latin typeface="+mj-lt"/>
              </a:rPr>
              <a:t>true</a:t>
            </a:r>
          </a:p>
          <a:p>
            <a:r>
              <a:rPr lang="en-US" altLang="ko-KR" sz="1600" dirty="0">
                <a:latin typeface="+mj-lt"/>
              </a:rPr>
              <a:t>true</a:t>
            </a:r>
          </a:p>
          <a:p>
            <a:r>
              <a:rPr lang="en-US" altLang="ko-KR" sz="1600" dirty="0">
                <a:latin typeface="+mj-lt"/>
              </a:rPr>
              <a:t>false</a:t>
            </a:r>
          </a:p>
          <a:p>
            <a:r>
              <a:rPr lang="en-US" altLang="ko-KR" sz="1600" dirty="0">
                <a:latin typeface="+mj-lt"/>
              </a:rPr>
              <a:t>false</a:t>
            </a:r>
          </a:p>
          <a:p>
            <a:r>
              <a:rPr lang="en-US" altLang="ko-KR" sz="1600" dirty="0">
                <a:latin typeface="+mj-lt"/>
              </a:rPr>
              <a:t>true</a:t>
            </a:r>
          </a:p>
          <a:p>
            <a:r>
              <a:rPr lang="en-US" altLang="ko-KR" sz="1600" dirty="0">
                <a:latin typeface="+mj-lt"/>
              </a:rPr>
              <a:t>false</a:t>
            </a:r>
          </a:p>
          <a:p>
            <a:r>
              <a:rPr lang="en-US" altLang="ko-KR" sz="1600" dirty="0">
                <a:latin typeface="+mj-lt"/>
              </a:rPr>
              <a:t>false</a:t>
            </a:r>
          </a:p>
          <a:p>
            <a:r>
              <a:rPr lang="en-US" altLang="ko-KR" sz="1600" dirty="0" smtClean="0">
                <a:latin typeface="+mj-lt"/>
              </a:rPr>
              <a:t>true</a:t>
            </a:r>
            <a:endParaRPr lang="en-US" altLang="ko-KR" sz="1600" dirty="0">
              <a:latin typeface="+mj-lt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3956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단순 </a:t>
            </a:r>
            <a:r>
              <a:rPr lang="en-US" altLang="ko-KR" dirty="0" smtClean="0"/>
              <a:t>if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2071702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단순 </a:t>
            </a:r>
            <a:r>
              <a:rPr lang="en-US" altLang="ko-KR" dirty="0" smtClean="0"/>
              <a:t>if </a:t>
            </a:r>
            <a:r>
              <a:rPr lang="ko-KR" altLang="en-US" dirty="0" smtClean="0"/>
              <a:t>문</a:t>
            </a:r>
            <a:endParaRPr lang="en-US" altLang="ko-KR" dirty="0" smtClean="0"/>
          </a:p>
          <a:p>
            <a:pPr lvl="1"/>
            <a:r>
              <a:rPr lang="en-US" altLang="ko-KR" dirty="0"/>
              <a:t>if</a:t>
            </a:r>
            <a:r>
              <a:rPr lang="ko-KR" altLang="en-US" dirty="0"/>
              <a:t>의 괄호 안에 </a:t>
            </a:r>
            <a:r>
              <a:rPr lang="ko-KR" altLang="en-US" dirty="0" err="1"/>
              <a:t>조건식</a:t>
            </a:r>
            <a:r>
              <a:rPr lang="en-US" altLang="ko-KR" dirty="0"/>
              <a:t>(</a:t>
            </a:r>
            <a:r>
              <a:rPr lang="ko-KR" altLang="en-US" dirty="0"/>
              <a:t>논리형 변수나 논리 연산</a:t>
            </a:r>
            <a:r>
              <a:rPr lang="en-US" altLang="ko-KR" dirty="0"/>
              <a:t>)</a:t>
            </a:r>
          </a:p>
          <a:p>
            <a:pPr lvl="2"/>
            <a:r>
              <a:rPr lang="ko-KR" altLang="en-US" sz="1600" dirty="0"/>
              <a:t>실행문장이 단일 문장인 경우 둘러싸는 </a:t>
            </a:r>
            <a:r>
              <a:rPr lang="en-US" altLang="ko-KR" sz="1600" dirty="0"/>
              <a:t>{, }</a:t>
            </a:r>
            <a:r>
              <a:rPr lang="ko-KR" altLang="en-US" sz="1600" dirty="0"/>
              <a:t> 생략 </a:t>
            </a:r>
            <a:r>
              <a:rPr lang="ko-KR" altLang="en-US" sz="1600" dirty="0" smtClean="0"/>
              <a:t>가능</a:t>
            </a:r>
            <a:endParaRPr lang="en-US" altLang="ko-KR" sz="16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42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835894" y="5373216"/>
            <a:ext cx="4572000" cy="7386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if(n%2 == 0) {</a:t>
            </a:r>
            <a:endParaRPr lang="en-US" altLang="ko-KR" sz="1400" kern="0" dirty="0">
              <a:solidFill>
                <a:srgbClr val="000000"/>
              </a:solidFill>
              <a:latin typeface="+mj-lt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lt"/>
              </a:rPr>
              <a:t>	</a:t>
            </a:r>
            <a:r>
              <a:rPr lang="en-US" altLang="ko-KR" sz="1400" kern="0" dirty="0" err="1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System.out.println</a:t>
            </a:r>
            <a:r>
              <a:rPr lang="en-US" altLang="ko-KR" sz="14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(n + "</a:t>
            </a:r>
            <a:r>
              <a:rPr lang="ko-KR" altLang="en-US" sz="14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은 짝수입니다</a:t>
            </a:r>
            <a:r>
              <a:rPr lang="en-US" altLang="ko-KR" sz="14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.");</a:t>
            </a:r>
            <a:endParaRPr lang="ko-KR" altLang="en-US" sz="1400" kern="0" dirty="0">
              <a:solidFill>
                <a:srgbClr val="000000"/>
              </a:solidFill>
              <a:latin typeface="+mj-lt"/>
            </a:endParaRPr>
          </a:p>
          <a:p>
            <a:pPr defTabSz="180000" fontAlgn="base" latinLnBrk="0"/>
            <a:r>
              <a:rPr lang="en-US" altLang="ko-KR" sz="14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}</a:t>
            </a:r>
            <a:endParaRPr lang="ko-KR" altLang="en-US" sz="1400" kern="0" spc="0" dirty="0">
              <a:solidFill>
                <a:srgbClr val="000000"/>
              </a:solidFill>
              <a:effectLst/>
              <a:latin typeface="+mj-lt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2467877"/>
            <a:ext cx="5749290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540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2-10 : </a:t>
            </a:r>
            <a:r>
              <a:rPr lang="en-US" altLang="ko-KR" dirty="0"/>
              <a:t>i</a:t>
            </a:r>
            <a:r>
              <a:rPr lang="en-US" altLang="ko-KR" dirty="0" smtClean="0"/>
              <a:t>f</a:t>
            </a:r>
            <a:r>
              <a:rPr lang="ko-KR" altLang="en-US" dirty="0"/>
              <a:t>문 사용하기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3568" y="1812354"/>
            <a:ext cx="5798448" cy="310854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 fontAlgn="base" latinLnBrk="0"/>
            <a:r>
              <a:rPr lang="en-US" altLang="ko-KR" sz="1400" dirty="0"/>
              <a:t>import </a:t>
            </a:r>
            <a:r>
              <a:rPr lang="en-US" altLang="ko-KR" sz="1400" dirty="0" err="1"/>
              <a:t>java.util.Scanner</a:t>
            </a:r>
            <a:r>
              <a:rPr lang="en-US" altLang="ko-KR" sz="1400" dirty="0" smtClean="0"/>
              <a:t>;</a:t>
            </a:r>
          </a:p>
          <a:p>
            <a:pPr defTabSz="180000" fontAlgn="base" latinLnBrk="0"/>
            <a:endParaRPr lang="en-US" altLang="ko-KR" sz="1400" dirty="0"/>
          </a:p>
          <a:p>
            <a:pPr defTabSz="180000" fontAlgn="base" latinLnBrk="0"/>
            <a:r>
              <a:rPr lang="en-US" altLang="ko-KR" sz="1400" dirty="0"/>
              <a:t>public class </a:t>
            </a:r>
            <a:r>
              <a:rPr lang="en-US" altLang="ko-KR" sz="1400" dirty="0" err="1"/>
              <a:t>SuccessOrFail</a:t>
            </a:r>
            <a:r>
              <a:rPr lang="en-US" altLang="ko-KR" sz="1400" dirty="0"/>
              <a:t> {</a:t>
            </a:r>
          </a:p>
          <a:p>
            <a:pPr defTabSz="180000" fontAlgn="base" latinLnBrk="0"/>
            <a:r>
              <a:rPr lang="en-US" altLang="ko-KR" sz="1400" dirty="0"/>
              <a:t>	public static void main (String[] </a:t>
            </a:r>
            <a:r>
              <a:rPr lang="en-US" altLang="ko-KR" sz="1400" dirty="0" err="1"/>
              <a:t>args</a:t>
            </a:r>
            <a:r>
              <a:rPr lang="en-US" altLang="ko-KR" sz="1400" dirty="0"/>
              <a:t>) {</a:t>
            </a:r>
          </a:p>
          <a:p>
            <a:pPr defTabSz="180000" fontAlgn="base" latinLnBrk="0"/>
            <a:r>
              <a:rPr lang="en-US" altLang="ko-KR" sz="1400" dirty="0"/>
              <a:t>		Scanner </a:t>
            </a:r>
            <a:r>
              <a:rPr lang="en-US" altLang="ko-KR" sz="1400" dirty="0" err="1"/>
              <a:t>scanner</a:t>
            </a:r>
            <a:r>
              <a:rPr lang="en-US" altLang="ko-KR" sz="1400" dirty="0"/>
              <a:t> = new Scanner(System.in);</a:t>
            </a:r>
          </a:p>
          <a:p>
            <a:pPr defTabSz="180000" fontAlgn="base" latinLnBrk="0"/>
            <a:r>
              <a:rPr lang="en-US" altLang="ko-KR" sz="1400" dirty="0"/>
              <a:t>		</a:t>
            </a:r>
          </a:p>
          <a:p>
            <a:pPr defTabSz="180000" fontAlgn="base" latinLnBrk="0"/>
            <a:r>
              <a:rPr lang="en-US" altLang="ko-KR" sz="1400" dirty="0"/>
              <a:t>		</a:t>
            </a:r>
            <a:r>
              <a:rPr lang="en-US" altLang="ko-KR" sz="1400" dirty="0" err="1"/>
              <a:t>System.out.print</a:t>
            </a:r>
            <a:r>
              <a:rPr lang="en-US" altLang="ko-KR" sz="1400" dirty="0"/>
              <a:t>("</a:t>
            </a:r>
            <a:r>
              <a:rPr lang="ko-KR" altLang="en-US" sz="1400" dirty="0"/>
              <a:t>점수를 입력하시오</a:t>
            </a:r>
            <a:r>
              <a:rPr lang="en-US" altLang="ko-KR" sz="1400" dirty="0"/>
              <a:t>: ");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score = </a:t>
            </a:r>
            <a:r>
              <a:rPr lang="en-US" altLang="ko-KR" sz="1400" dirty="0" err="1"/>
              <a:t>scanner.nextInt</a:t>
            </a:r>
            <a:r>
              <a:rPr lang="en-US" altLang="ko-KR" sz="1400" dirty="0"/>
              <a:t>();</a:t>
            </a:r>
          </a:p>
          <a:p>
            <a:pPr defTabSz="180000" fontAlgn="base" latinLnBrk="0"/>
            <a:r>
              <a:rPr lang="en-US" altLang="ko-KR" sz="1400" dirty="0"/>
              <a:t>		</a:t>
            </a:r>
            <a:r>
              <a:rPr lang="en-US" altLang="ko-KR" sz="1400" b="1" dirty="0"/>
              <a:t>if (score &gt;= 80)</a:t>
            </a:r>
          </a:p>
          <a:p>
            <a:pPr defTabSz="180000" fontAlgn="base" latinLnBrk="0"/>
            <a:r>
              <a:rPr lang="en-US" altLang="ko-KR" sz="1400" b="1" dirty="0"/>
              <a:t>			</a:t>
            </a:r>
            <a:r>
              <a:rPr lang="en-US" altLang="ko-KR" sz="1400" b="1" dirty="0" err="1"/>
              <a:t>System.out.println</a:t>
            </a:r>
            <a:r>
              <a:rPr lang="en-US" altLang="ko-KR" sz="1400" b="1" dirty="0"/>
              <a:t>("</a:t>
            </a:r>
            <a:r>
              <a:rPr lang="ko-KR" altLang="en-US" sz="1400" b="1" dirty="0"/>
              <a:t>축하합니다</a:t>
            </a:r>
            <a:r>
              <a:rPr lang="en-US" altLang="ko-KR" sz="1400" b="1" dirty="0"/>
              <a:t>! </a:t>
            </a:r>
            <a:r>
              <a:rPr lang="ko-KR" altLang="en-US" sz="1400" b="1" dirty="0"/>
              <a:t>합격입니다</a:t>
            </a:r>
            <a:r>
              <a:rPr lang="en-US" altLang="ko-KR" sz="1400" b="1" dirty="0"/>
              <a:t>.");</a:t>
            </a:r>
            <a:endParaRPr lang="ko-KR" altLang="en-US" sz="1400" b="1" dirty="0"/>
          </a:p>
          <a:p>
            <a:pPr defTabSz="180000" fontAlgn="base" latinLnBrk="0"/>
            <a:r>
              <a:rPr lang="ko-KR" altLang="en-US" sz="1400" dirty="0"/>
              <a:t>		</a:t>
            </a:r>
          </a:p>
          <a:p>
            <a:pPr defTabSz="180000" fontAlgn="base" latinLnBrk="0"/>
            <a:r>
              <a:rPr lang="ko-KR" altLang="en-US" sz="1400" dirty="0"/>
              <a:t>		</a:t>
            </a:r>
            <a:r>
              <a:rPr lang="en-US" altLang="ko-KR" sz="1400" dirty="0" err="1"/>
              <a:t>scanner.close</a:t>
            </a:r>
            <a:r>
              <a:rPr lang="en-US" altLang="ko-KR" sz="1400" dirty="0"/>
              <a:t>();</a:t>
            </a:r>
          </a:p>
          <a:p>
            <a:pPr defTabSz="180000" fontAlgn="base" latinLnBrk="0"/>
            <a:r>
              <a:rPr lang="en-US" altLang="ko-KR" sz="1400" dirty="0"/>
              <a:t>	}</a:t>
            </a:r>
          </a:p>
          <a:p>
            <a:pPr defTabSz="180000" fontAlgn="base" latinLnBrk="0"/>
            <a:r>
              <a:rPr lang="en-US" altLang="ko-KR" sz="1400" dirty="0"/>
              <a:t>}</a:t>
            </a:r>
          </a:p>
        </p:txBody>
      </p:sp>
      <p:sp>
        <p:nvSpPr>
          <p:cNvPr id="5837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539552" y="1340768"/>
            <a:ext cx="677942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시험 점수가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80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점이 이상이면 합격 판별을 하는 프로그램을 작성하시오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68335" y="4963085"/>
            <a:ext cx="5798448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400" dirty="0">
                <a:latin typeface="+mj-lt"/>
              </a:rPr>
              <a:t>점수를 입력하시오</a:t>
            </a:r>
            <a:r>
              <a:rPr lang="en-US" altLang="ko-KR" sz="1400" dirty="0">
                <a:latin typeface="+mj-lt"/>
              </a:rPr>
              <a:t>: </a:t>
            </a:r>
            <a:r>
              <a:rPr lang="en-US" altLang="ko-KR" sz="1400" dirty="0">
                <a:solidFill>
                  <a:srgbClr val="00B050"/>
                </a:solidFill>
                <a:latin typeface="+mj-lt"/>
              </a:rPr>
              <a:t>95</a:t>
            </a:r>
          </a:p>
          <a:p>
            <a:r>
              <a:rPr lang="ko-KR" altLang="en-US" sz="1400" dirty="0">
                <a:latin typeface="+mj-lt"/>
              </a:rPr>
              <a:t>축하합니다</a:t>
            </a:r>
            <a:r>
              <a:rPr lang="en-US" altLang="ko-KR" sz="1400" dirty="0">
                <a:latin typeface="+mj-lt"/>
              </a:rPr>
              <a:t>! </a:t>
            </a:r>
            <a:r>
              <a:rPr lang="ko-KR" altLang="en-US" sz="1400" dirty="0">
                <a:latin typeface="+mj-lt"/>
              </a:rPr>
              <a:t>합격입니다</a:t>
            </a:r>
            <a:r>
              <a:rPr lang="en-US" altLang="ko-KR" sz="1400" dirty="0">
                <a:latin typeface="+mj-lt"/>
              </a:rPr>
              <a:t>.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0085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조건문</a:t>
            </a:r>
            <a:r>
              <a:rPr lang="ko-KR" altLang="en-US" dirty="0" smtClean="0"/>
              <a:t> </a:t>
            </a:r>
            <a:r>
              <a:rPr lang="en-US" altLang="ko-KR" dirty="0" smtClean="0"/>
              <a:t>– if-else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785950"/>
          </a:xfrm>
        </p:spPr>
        <p:txBody>
          <a:bodyPr/>
          <a:lstStyle/>
          <a:p>
            <a:r>
              <a:rPr lang="en-US" altLang="ko-KR" smtClean="0"/>
              <a:t>if-else </a:t>
            </a:r>
            <a:r>
              <a:rPr lang="ko-KR" altLang="en-US" dirty="0" smtClean="0"/>
              <a:t>문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조건식이 </a:t>
            </a:r>
            <a:r>
              <a:rPr lang="en-US" altLang="ko-KR" smtClean="0"/>
              <a:t>true</a:t>
            </a:r>
            <a:r>
              <a:rPr lang="ko-KR" altLang="en-US" smtClean="0"/>
              <a:t>면 실행문장</a:t>
            </a:r>
            <a:r>
              <a:rPr lang="en-US" altLang="ko-KR" smtClean="0"/>
              <a:t>1</a:t>
            </a:r>
            <a:r>
              <a:rPr lang="ko-KR" altLang="en-US" smtClean="0"/>
              <a:t> 실행 후</a:t>
            </a:r>
            <a:r>
              <a:rPr lang="en-US" altLang="ko-KR" smtClean="0"/>
              <a:t> </a:t>
            </a:r>
            <a:r>
              <a:rPr lang="en-US" altLang="ko-KR" dirty="0" smtClean="0"/>
              <a:t>if-else</a:t>
            </a:r>
            <a:r>
              <a:rPr lang="ko-KR" altLang="en-US" smtClean="0"/>
              <a:t>문을 벗어남</a:t>
            </a:r>
            <a:endParaRPr lang="en-US" altLang="ko-KR" smtClean="0"/>
          </a:p>
          <a:p>
            <a:pPr lvl="1"/>
            <a:r>
              <a:rPr lang="en-US" altLang="ko-KR" smtClean="0"/>
              <a:t>false</a:t>
            </a:r>
            <a:r>
              <a:rPr lang="ko-KR" altLang="en-US" dirty="0" smtClean="0"/>
              <a:t>인 경우에 </a:t>
            </a:r>
            <a:r>
              <a:rPr lang="ko-KR" altLang="en-US" smtClean="0"/>
              <a:t>실행문장</a:t>
            </a:r>
            <a:r>
              <a:rPr lang="en-US" altLang="ko-KR" smtClean="0"/>
              <a:t>2</a:t>
            </a:r>
            <a:r>
              <a:rPr lang="ko-KR" altLang="en-US" smtClean="0"/>
              <a:t> 실행후</a:t>
            </a:r>
            <a:r>
              <a:rPr lang="en-US" altLang="ko-KR" smtClean="0"/>
              <a:t>,</a:t>
            </a:r>
            <a:r>
              <a:rPr lang="ko-KR" altLang="en-US" smtClean="0"/>
              <a:t> </a:t>
            </a:r>
            <a:r>
              <a:rPr lang="en-US" altLang="ko-KR" dirty="0" smtClean="0"/>
              <a:t>if-else</a:t>
            </a:r>
            <a:r>
              <a:rPr lang="ko-KR" altLang="en-US" smtClean="0"/>
              <a:t>문을 벗어남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44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3071810"/>
            <a:ext cx="5330190" cy="2796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2-11 : if-else</a:t>
            </a:r>
            <a:r>
              <a:rPr lang="ko-KR" altLang="en-US" dirty="0" smtClean="0"/>
              <a:t> </a:t>
            </a:r>
            <a:r>
              <a:rPr lang="ko-KR" altLang="en-US" dirty="0"/>
              <a:t>사용하기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8967" y="1772816"/>
            <a:ext cx="5798448" cy="37548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import </a:t>
            </a:r>
            <a:r>
              <a:rPr lang="en-US" altLang="ko-KR" sz="1400" dirty="0" err="1"/>
              <a:t>java.util.Scanner</a:t>
            </a:r>
            <a:r>
              <a:rPr lang="en-US" altLang="ko-KR" sz="1400" dirty="0" smtClean="0"/>
              <a:t>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public class </a:t>
            </a:r>
            <a:r>
              <a:rPr lang="en-US" altLang="ko-KR" sz="1400" dirty="0" err="1"/>
              <a:t>MultipleOfThree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 smtClean="0"/>
              <a:t>	public </a:t>
            </a:r>
            <a:r>
              <a:rPr lang="en-US" altLang="ko-KR" sz="1400" dirty="0"/>
              <a:t>static void main (String[] </a:t>
            </a:r>
            <a:r>
              <a:rPr lang="en-US" altLang="ko-KR" sz="1400" dirty="0" err="1"/>
              <a:t>args</a:t>
            </a:r>
            <a:r>
              <a:rPr lang="en-US" altLang="ko-KR" sz="1400" dirty="0"/>
              <a:t>) {</a:t>
            </a:r>
          </a:p>
          <a:p>
            <a:pPr defTabSz="180000"/>
            <a:r>
              <a:rPr lang="en-US" altLang="ko-KR" sz="1400" dirty="0" smtClean="0"/>
              <a:t>		Scanner </a:t>
            </a:r>
            <a:r>
              <a:rPr lang="en-US" altLang="ko-KR" sz="1400" dirty="0"/>
              <a:t>in = new Scanner(System.in</a:t>
            </a:r>
            <a:r>
              <a:rPr lang="en-US" altLang="ko-KR" sz="1400" dirty="0" smtClean="0"/>
              <a:t>);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</a:t>
            </a:r>
            <a:r>
              <a:rPr lang="en-US" altLang="ko-KR" sz="1400" dirty="0"/>
              <a:t>("</a:t>
            </a:r>
            <a:r>
              <a:rPr lang="ko-KR" altLang="en-US" sz="1400" dirty="0"/>
              <a:t>수를 입력하시오</a:t>
            </a:r>
            <a:r>
              <a:rPr lang="en-US" altLang="ko-KR" sz="1400" dirty="0"/>
              <a:t>: ");</a:t>
            </a:r>
            <a:endParaRPr lang="ko-KR" altLang="en-US" sz="1400" dirty="0"/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/>
              <a:t>number = </a:t>
            </a:r>
            <a:r>
              <a:rPr lang="en-US" altLang="ko-KR" sz="1400" dirty="0" err="1"/>
              <a:t>in.nextInt</a:t>
            </a:r>
            <a:r>
              <a:rPr lang="en-US" altLang="ko-KR" sz="1400" dirty="0" smtClean="0"/>
              <a:t>();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smtClean="0"/>
              <a:t>if </a:t>
            </a:r>
            <a:r>
              <a:rPr lang="en-US" altLang="ko-KR" sz="1400" b="1" dirty="0"/>
              <a:t>(number % 3 == 0)</a:t>
            </a:r>
          </a:p>
          <a:p>
            <a:pPr defTabSz="180000"/>
            <a:r>
              <a:rPr lang="en-US" altLang="ko-KR" sz="1400" dirty="0" smtClean="0"/>
              <a:t>	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("3</a:t>
            </a:r>
            <a:r>
              <a:rPr lang="ko-KR" altLang="en-US" sz="1400" dirty="0"/>
              <a:t>의 배수입니다</a:t>
            </a:r>
            <a:r>
              <a:rPr lang="en-US" altLang="ko-KR" sz="1400" dirty="0"/>
              <a:t>.");</a:t>
            </a:r>
            <a:endParaRPr lang="ko-KR" altLang="en-US" sz="1400" dirty="0"/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smtClean="0"/>
              <a:t>else</a:t>
            </a:r>
            <a:r>
              <a:rPr lang="en-US" altLang="ko-KR" sz="1400" dirty="0" smtClean="0"/>
              <a:t> </a:t>
            </a:r>
            <a:endParaRPr lang="en-US" altLang="ko-KR" sz="1400" dirty="0"/>
          </a:p>
          <a:p>
            <a:pPr defTabSz="180000"/>
            <a:r>
              <a:rPr lang="en-US" altLang="ko-KR" sz="1400" dirty="0" smtClean="0"/>
              <a:t>	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/>
              <a:t>("3</a:t>
            </a:r>
            <a:r>
              <a:rPr lang="ko-KR" altLang="en-US" sz="1400" dirty="0"/>
              <a:t>의 배수가 아닙니다</a:t>
            </a:r>
            <a:r>
              <a:rPr lang="en-US" altLang="ko-KR" sz="1400" dirty="0" smtClean="0"/>
              <a:t>.");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scanner.close</a:t>
            </a:r>
            <a:r>
              <a:rPr lang="en-US" altLang="ko-KR" sz="1400" dirty="0" smtClean="0"/>
              <a:t>();</a:t>
            </a:r>
            <a:endParaRPr lang="ko-KR" altLang="en-US" sz="1400" dirty="0"/>
          </a:p>
          <a:p>
            <a:pPr defTabSz="180000"/>
            <a:r>
              <a:rPr lang="en-US" altLang="ko-KR" sz="1400" dirty="0" smtClean="0"/>
              <a:t>	}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58370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39552" y="1400829"/>
            <a:ext cx="57006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입력된 수가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3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배수인지 판별하는 프로그램을 작성하시오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98967" y="5699027"/>
            <a:ext cx="5798448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ko-KR" altLang="en-US" sz="1200" dirty="0">
                <a:latin typeface="+mj-lt"/>
              </a:rPr>
              <a:t>수를 입력하시오</a:t>
            </a:r>
            <a:r>
              <a:rPr lang="en-US" altLang="ko-KR" sz="1200" dirty="0">
                <a:latin typeface="+mj-lt"/>
              </a:rPr>
              <a:t>: </a:t>
            </a:r>
            <a:r>
              <a:rPr lang="en-US" altLang="ko-KR" sz="1200" dirty="0">
                <a:solidFill>
                  <a:srgbClr val="00B050"/>
                </a:solidFill>
                <a:latin typeface="+mj-lt"/>
              </a:rPr>
              <a:t>129</a:t>
            </a:r>
          </a:p>
          <a:p>
            <a:r>
              <a:rPr lang="en-US" altLang="ko-KR" sz="1200" dirty="0">
                <a:latin typeface="+mj-lt"/>
              </a:rPr>
              <a:t>3</a:t>
            </a:r>
            <a:r>
              <a:rPr lang="ko-KR" altLang="en-US" sz="1200" dirty="0">
                <a:latin typeface="+mj-lt"/>
              </a:rPr>
              <a:t>의 배수입니다</a:t>
            </a:r>
            <a:r>
              <a:rPr lang="en-US" altLang="ko-KR" sz="1200" dirty="0">
                <a:latin typeface="+mj-lt"/>
              </a:rPr>
              <a:t>.</a:t>
            </a: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3021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base"/>
            <a:r>
              <a:rPr lang="ko-KR" altLang="en-US" dirty="0"/>
              <a:t>다중 </a:t>
            </a:r>
            <a:r>
              <a:rPr lang="en-US" altLang="ko-KR" dirty="0"/>
              <a:t>if-else </a:t>
            </a:r>
            <a:r>
              <a:rPr lang="ko-KR" altLang="en-US" dirty="0"/>
              <a:t>문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59"/>
            <a:ext cx="8153400" cy="1169651"/>
          </a:xfrm>
        </p:spPr>
        <p:txBody>
          <a:bodyPr>
            <a:normAutofit lnSpcReduction="10000"/>
          </a:bodyPr>
          <a:lstStyle/>
          <a:p>
            <a:pPr fontAlgn="base"/>
            <a:r>
              <a:rPr lang="ko-KR" altLang="en-US" dirty="0"/>
              <a:t>다중 </a:t>
            </a:r>
            <a:r>
              <a:rPr lang="en-US" altLang="ko-KR" dirty="0"/>
              <a:t>if-else </a:t>
            </a:r>
            <a:r>
              <a:rPr lang="ko-KR" altLang="en-US" dirty="0" smtClean="0"/>
              <a:t>문</a:t>
            </a:r>
            <a:endParaRPr lang="en-US" altLang="ko-KR" dirty="0" smtClean="0"/>
          </a:p>
          <a:p>
            <a:pPr lvl="1" fontAlgn="base"/>
            <a:r>
              <a:rPr lang="en-US" altLang="ko-KR" dirty="0"/>
              <a:t>if-else</a:t>
            </a:r>
            <a:r>
              <a:rPr lang="ko-KR" altLang="en-US" dirty="0"/>
              <a:t>가 연속되는 </a:t>
            </a:r>
            <a:r>
              <a:rPr lang="ko-KR" altLang="en-US" dirty="0" smtClean="0"/>
              <a:t>모양</a:t>
            </a:r>
            <a:endParaRPr lang="ko-KR" altLang="en-US" dirty="0"/>
          </a:p>
          <a:p>
            <a:pPr lvl="2"/>
            <a:r>
              <a:rPr lang="ko-KR" altLang="en-US" dirty="0" err="1" smtClean="0"/>
              <a:t>조건문이</a:t>
            </a:r>
            <a:r>
              <a:rPr lang="ko-KR" altLang="en-US" dirty="0" smtClean="0"/>
              <a:t> 너무 많은 경우</a:t>
            </a:r>
            <a:r>
              <a:rPr lang="en-US" altLang="ko-KR" dirty="0"/>
              <a:t>, switch </a:t>
            </a:r>
            <a:r>
              <a:rPr lang="ko-KR" altLang="en-US" dirty="0"/>
              <a:t>문 사용 </a:t>
            </a:r>
            <a:r>
              <a:rPr lang="ko-KR" altLang="en-US" dirty="0" smtClean="0"/>
              <a:t>권장                                                                               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46</a:t>
            </a:fld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2348880"/>
            <a:ext cx="721614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0147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2-12 : </a:t>
            </a:r>
            <a:r>
              <a:rPr lang="ko-KR" altLang="en-US" dirty="0"/>
              <a:t>다중 </a:t>
            </a:r>
            <a:r>
              <a:rPr lang="en-US" altLang="ko-KR" dirty="0"/>
              <a:t>if-else</a:t>
            </a:r>
            <a:r>
              <a:rPr lang="ko-KR" altLang="en-US" dirty="0"/>
              <a:t>로 </a:t>
            </a:r>
            <a:r>
              <a:rPr lang="ko-KR" altLang="en-US" dirty="0" smtClean="0"/>
              <a:t>학점 매기기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2648" y="2007459"/>
            <a:ext cx="4884420" cy="433965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 fontAlgn="base" latinLnBrk="0"/>
            <a:r>
              <a:rPr lang="en-US" altLang="ko-KR" sz="1200" dirty="0"/>
              <a:t>import </a:t>
            </a:r>
            <a:r>
              <a:rPr lang="en-US" altLang="ko-KR" sz="1200" dirty="0" err="1"/>
              <a:t>java.util.Scanner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r>
              <a:rPr lang="en-US" altLang="ko-KR" sz="1200" dirty="0"/>
              <a:t>public class Grading {</a:t>
            </a:r>
          </a:p>
          <a:p>
            <a:pPr defTabSz="180000" fontAlgn="base" latinLnBrk="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 fontAlgn="base" latinLnBrk="0"/>
            <a:r>
              <a:rPr lang="en-US" altLang="ko-KR" sz="1200" dirty="0"/>
              <a:t>		char grade;</a:t>
            </a:r>
          </a:p>
          <a:p>
            <a:pPr defTabSz="180000" fontAlgn="base" latinLnBrk="0"/>
            <a:r>
              <a:rPr lang="en-US" altLang="ko-KR" sz="1200" dirty="0"/>
              <a:t>		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</a:t>
            </a:r>
            <a:r>
              <a:rPr lang="en-US" altLang="ko-KR" sz="1200" dirty="0" smtClean="0"/>
              <a:t>);</a:t>
            </a:r>
          </a:p>
          <a:p>
            <a:pPr defTabSz="180000" fontAlgn="base" latinLnBrk="0"/>
            <a:endParaRPr lang="en-US" altLang="ko-KR" sz="1200" dirty="0"/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점수를 입력하세요</a:t>
            </a:r>
            <a:r>
              <a:rPr lang="en-US" altLang="ko-KR" sz="1200" dirty="0"/>
              <a:t>(0~100): 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score = </a:t>
            </a:r>
            <a:r>
              <a:rPr lang="en-US" altLang="ko-KR" sz="1200" dirty="0" err="1"/>
              <a:t>scanner.nextInt</a:t>
            </a:r>
            <a:r>
              <a:rPr lang="en-US" altLang="ko-KR" sz="1200" dirty="0"/>
              <a:t>(); // </a:t>
            </a:r>
            <a:r>
              <a:rPr lang="ko-KR" altLang="en-US" sz="1200" dirty="0"/>
              <a:t>점수 읽기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/>
              <a:t>if(score &gt;= 90) // score</a:t>
            </a:r>
            <a:r>
              <a:rPr lang="ko-KR" altLang="en-US" sz="1200" dirty="0"/>
              <a:t>가 </a:t>
            </a:r>
            <a:r>
              <a:rPr lang="en-US" altLang="ko-KR" sz="1200" dirty="0"/>
              <a:t>90 </a:t>
            </a:r>
            <a:r>
              <a:rPr lang="ko-KR" altLang="en-US" sz="1200" dirty="0"/>
              <a:t>이상</a:t>
            </a:r>
          </a:p>
          <a:p>
            <a:pPr defTabSz="180000" fontAlgn="base" latinLnBrk="0"/>
            <a:r>
              <a:rPr lang="ko-KR" altLang="en-US" sz="1200" dirty="0"/>
              <a:t>			</a:t>
            </a:r>
            <a:r>
              <a:rPr lang="en-US" altLang="ko-KR" sz="1200" dirty="0"/>
              <a:t>grade = 'A';</a:t>
            </a:r>
          </a:p>
          <a:p>
            <a:pPr defTabSz="180000" fontAlgn="base" latinLnBrk="0"/>
            <a:r>
              <a:rPr lang="en-US" altLang="ko-KR" sz="1200" dirty="0"/>
              <a:t>		else if(score &gt;= 80) // score</a:t>
            </a:r>
            <a:r>
              <a:rPr lang="ko-KR" altLang="en-US" sz="1200" dirty="0"/>
              <a:t>가 </a:t>
            </a:r>
            <a:r>
              <a:rPr lang="en-US" altLang="ko-KR" sz="1200" dirty="0"/>
              <a:t>80 </a:t>
            </a:r>
            <a:r>
              <a:rPr lang="ko-KR" altLang="en-US" sz="1200" dirty="0"/>
              <a:t>이상 </a:t>
            </a:r>
            <a:r>
              <a:rPr lang="en-US" altLang="ko-KR" sz="1200" dirty="0"/>
              <a:t>90 </a:t>
            </a:r>
            <a:r>
              <a:rPr lang="ko-KR" altLang="en-US" sz="1200" dirty="0"/>
              <a:t>미만</a:t>
            </a:r>
          </a:p>
          <a:p>
            <a:pPr defTabSz="180000" fontAlgn="base" latinLnBrk="0"/>
            <a:r>
              <a:rPr lang="ko-KR" altLang="en-US" sz="1200" dirty="0"/>
              <a:t>			</a:t>
            </a:r>
            <a:r>
              <a:rPr lang="en-US" altLang="ko-KR" sz="1200" dirty="0"/>
              <a:t>grade = 'B';</a:t>
            </a:r>
          </a:p>
          <a:p>
            <a:pPr defTabSz="180000" fontAlgn="base" latinLnBrk="0"/>
            <a:r>
              <a:rPr lang="en-US" altLang="ko-KR" sz="1200" dirty="0"/>
              <a:t>		else if(score &gt;= 70) // score</a:t>
            </a:r>
            <a:r>
              <a:rPr lang="ko-KR" altLang="en-US" sz="1200" dirty="0"/>
              <a:t>가 </a:t>
            </a:r>
            <a:r>
              <a:rPr lang="en-US" altLang="ko-KR" sz="1200" dirty="0"/>
              <a:t>70 </a:t>
            </a:r>
            <a:r>
              <a:rPr lang="ko-KR" altLang="en-US" sz="1200" dirty="0"/>
              <a:t>이상 </a:t>
            </a:r>
            <a:r>
              <a:rPr lang="en-US" altLang="ko-KR" sz="1200" dirty="0"/>
              <a:t>80 </a:t>
            </a:r>
            <a:r>
              <a:rPr lang="ko-KR" altLang="en-US" sz="1200" dirty="0"/>
              <a:t>미</a:t>
            </a:r>
            <a:r>
              <a:rPr lang="ko-KR" altLang="en-US" sz="1200" dirty="0" smtClean="0"/>
              <a:t>만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	</a:t>
            </a:r>
            <a:r>
              <a:rPr lang="en-US" altLang="ko-KR" sz="1200" dirty="0"/>
              <a:t>grade = </a:t>
            </a:r>
            <a:r>
              <a:rPr lang="en-US" altLang="ko-KR" sz="1200" dirty="0" smtClean="0"/>
              <a:t>＇C＇;</a:t>
            </a:r>
            <a:endParaRPr lang="en-US" altLang="ko-KR" sz="1200" dirty="0"/>
          </a:p>
          <a:p>
            <a:pPr defTabSz="180000" fontAlgn="base" latinLnBrk="0"/>
            <a:r>
              <a:rPr lang="en-US" altLang="ko-KR" sz="1200" dirty="0"/>
              <a:t>		else if(score &gt;= 60) // score</a:t>
            </a:r>
            <a:r>
              <a:rPr lang="ko-KR" altLang="en-US" sz="1200" dirty="0"/>
              <a:t>가 </a:t>
            </a:r>
            <a:r>
              <a:rPr lang="en-US" altLang="ko-KR" sz="1200" dirty="0"/>
              <a:t>60 </a:t>
            </a:r>
            <a:r>
              <a:rPr lang="ko-KR" altLang="en-US" sz="1200" dirty="0"/>
              <a:t>이상 </a:t>
            </a:r>
            <a:r>
              <a:rPr lang="en-US" altLang="ko-KR" sz="1200" dirty="0"/>
              <a:t>70 </a:t>
            </a:r>
            <a:r>
              <a:rPr lang="ko-KR" altLang="en-US" sz="1200" smtClean="0"/>
              <a:t>미만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	</a:t>
            </a:r>
            <a:r>
              <a:rPr lang="en-US" altLang="ko-KR" sz="1200" dirty="0"/>
              <a:t>grade = 'D';</a:t>
            </a:r>
          </a:p>
          <a:p>
            <a:pPr defTabSz="180000" fontAlgn="base" latinLnBrk="0"/>
            <a:r>
              <a:rPr lang="en-US" altLang="ko-KR" sz="1200" dirty="0"/>
              <a:t>		else // score</a:t>
            </a:r>
            <a:r>
              <a:rPr lang="ko-KR" altLang="en-US" sz="1200" dirty="0"/>
              <a:t>가 </a:t>
            </a:r>
            <a:r>
              <a:rPr lang="en-US" altLang="ko-KR" sz="1200" dirty="0"/>
              <a:t>60 </a:t>
            </a:r>
            <a:r>
              <a:rPr lang="ko-KR" altLang="en-US" sz="1200" dirty="0"/>
              <a:t>이만</a:t>
            </a:r>
          </a:p>
          <a:p>
            <a:pPr defTabSz="180000" fontAlgn="base" latinLnBrk="0"/>
            <a:r>
              <a:rPr lang="ko-KR" altLang="en-US" sz="1200" dirty="0"/>
              <a:t>			</a:t>
            </a:r>
            <a:r>
              <a:rPr lang="en-US" altLang="ko-KR" sz="1200" dirty="0"/>
              <a:t>grade = 'F';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학점은 </a:t>
            </a:r>
            <a:r>
              <a:rPr lang="en-US" altLang="ko-KR" sz="1200" dirty="0"/>
              <a:t>"+ grade + "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scanner.close</a:t>
            </a:r>
            <a:r>
              <a:rPr lang="en-US" altLang="ko-KR" sz="1200" dirty="0"/>
              <a:t>();</a:t>
            </a:r>
          </a:p>
          <a:p>
            <a:pPr defTabSz="180000" fontAlgn="base" latinLnBrk="0"/>
            <a:r>
              <a:rPr lang="en-US" altLang="ko-KR" sz="1200" dirty="0"/>
              <a:t>	}</a:t>
            </a:r>
          </a:p>
          <a:p>
            <a:pPr defTabSz="180000" fontAlgn="base" latinLnBrk="0"/>
            <a:r>
              <a:rPr lang="en-US" altLang="ko-KR" sz="1200" dirty="0"/>
              <a:t>}</a:t>
            </a:r>
          </a:p>
        </p:txBody>
      </p:sp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90576" y="1340768"/>
            <a:ext cx="53777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다중 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if-else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문을 이용하여 </a:t>
            </a:r>
            <a:r>
              <a:rPr lang="ko-KR" altLang="en-US" sz="1600" dirty="0" err="1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입력받은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성적에 대해 </a:t>
            </a:r>
            <a:endParaRPr lang="en-US" altLang="ko-KR" sz="1600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학점을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부여하는 프로그램을 작성해보자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706839" y="5885444"/>
            <a:ext cx="2520280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200" dirty="0"/>
              <a:t>점수를 입력하세요</a:t>
            </a:r>
            <a:r>
              <a:rPr lang="en-US" altLang="ko-KR" sz="1200" dirty="0"/>
              <a:t>(0~100): </a:t>
            </a:r>
            <a:r>
              <a:rPr lang="en-US" altLang="ko-KR" sz="1200" dirty="0">
                <a:solidFill>
                  <a:srgbClr val="00B050"/>
                </a:solidFill>
              </a:rPr>
              <a:t>89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학점은 </a:t>
            </a:r>
            <a:r>
              <a:rPr lang="en-US" altLang="ko-KR" sz="1200" dirty="0"/>
              <a:t>B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2718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2-13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중첩 </a:t>
            </a:r>
            <a:r>
              <a:rPr lang="en-US" altLang="ko-KR" dirty="0"/>
              <a:t>if-else </a:t>
            </a:r>
            <a:r>
              <a:rPr lang="ko-KR" altLang="en-US" dirty="0"/>
              <a:t>문 </a:t>
            </a:r>
            <a:r>
              <a:rPr lang="ko-KR" altLang="en-US" dirty="0" smtClean="0"/>
              <a:t>사례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48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51858" y="1340768"/>
            <a:ext cx="67329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점수와 학년을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 받아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60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점 이상이면 합격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endParaRPr lang="en-US" altLang="ko-KR" sz="1600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미만이면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불합격을 출력한다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4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학년의 경우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70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점 이상이어야 합격이다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593636" y="1982529"/>
            <a:ext cx="5184576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java.util.Scanner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dirty="0"/>
              <a:t>public class </a:t>
            </a:r>
            <a:r>
              <a:rPr lang="en-US" altLang="ko-KR" sz="1200" dirty="0" err="1"/>
              <a:t>NestedIf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 smtClean="0"/>
              <a:t>	public </a:t>
            </a:r>
            <a:r>
              <a:rPr lang="en-US" altLang="ko-KR" sz="1200" dirty="0"/>
              <a:t>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 smtClean="0"/>
              <a:t>		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</a:t>
            </a:r>
            <a:r>
              <a:rPr lang="en-US" altLang="ko-KR" sz="1200" dirty="0" smtClean="0"/>
              <a:t>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점수를 입력하세요</a:t>
            </a:r>
            <a:r>
              <a:rPr lang="en-US" altLang="ko-KR" sz="1200" dirty="0"/>
              <a:t>(0~100</a:t>
            </a:r>
            <a:r>
              <a:rPr lang="en-US" altLang="ko-KR" sz="1200" dirty="0" smtClean="0"/>
              <a:t>): ");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score = </a:t>
            </a:r>
            <a:r>
              <a:rPr lang="en-US" altLang="ko-KR" sz="1200" dirty="0" err="1"/>
              <a:t>scanner.nextInt</a:t>
            </a:r>
            <a:r>
              <a:rPr lang="en-US" altLang="ko-KR" sz="1200" dirty="0"/>
              <a:t>(); </a:t>
            </a:r>
            <a:endParaRPr lang="ko-KR" altLang="en-US" sz="1200" dirty="0"/>
          </a:p>
          <a:p>
            <a:pPr defTabSz="180000"/>
            <a:endParaRPr lang="en-US" altLang="ko-KR" sz="1200" dirty="0" smtClean="0"/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학년을 입력하세요</a:t>
            </a:r>
            <a:r>
              <a:rPr lang="en-US" altLang="ko-KR" sz="1200" dirty="0"/>
              <a:t>(1~4</a:t>
            </a:r>
            <a:r>
              <a:rPr lang="en-US" altLang="ko-KR" sz="1200" dirty="0" smtClean="0"/>
              <a:t>): ");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year = </a:t>
            </a:r>
            <a:r>
              <a:rPr lang="en-US" altLang="ko-KR" sz="1200" dirty="0" err="1"/>
              <a:t>scanner.nextInt</a:t>
            </a:r>
            <a:r>
              <a:rPr lang="en-US" altLang="ko-KR" sz="1200" dirty="0"/>
              <a:t>(); </a:t>
            </a:r>
            <a:endParaRPr lang="en-US" altLang="ko-KR" sz="1200" dirty="0" smtClean="0"/>
          </a:p>
          <a:p>
            <a:pPr defTabSz="180000"/>
            <a:endParaRPr lang="ko-KR" altLang="en-US" sz="1200" dirty="0"/>
          </a:p>
          <a:p>
            <a:pPr defTabSz="180000"/>
            <a:r>
              <a:rPr lang="en-US" altLang="ko-KR" sz="1200" dirty="0" smtClean="0"/>
              <a:t>		if(score </a:t>
            </a:r>
            <a:r>
              <a:rPr lang="en-US" altLang="ko-KR" sz="1200" dirty="0"/>
              <a:t>&gt;= 60) { // 60</a:t>
            </a:r>
            <a:r>
              <a:rPr lang="ko-KR" altLang="en-US" sz="1200" dirty="0"/>
              <a:t>점 이상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b="1" dirty="0" smtClean="0"/>
              <a:t>if(year </a:t>
            </a:r>
            <a:r>
              <a:rPr lang="en-US" altLang="ko-KR" sz="1200" b="1" dirty="0"/>
              <a:t>!= 4)</a:t>
            </a:r>
          </a:p>
          <a:p>
            <a:pPr defTabSz="180000"/>
            <a:r>
              <a:rPr lang="en-US" altLang="ko-KR" sz="1200" b="1" dirty="0" smtClean="0"/>
              <a:t>				</a:t>
            </a:r>
            <a:r>
              <a:rPr lang="en-US" altLang="ko-KR" sz="1200" b="1" dirty="0" err="1" smtClean="0"/>
              <a:t>System.out.println</a:t>
            </a:r>
            <a:r>
              <a:rPr lang="en-US" altLang="ko-KR" sz="1200" b="1" dirty="0"/>
              <a:t>("</a:t>
            </a:r>
            <a:r>
              <a:rPr lang="ko-KR" altLang="en-US" sz="1200" b="1" dirty="0"/>
              <a:t>합격</a:t>
            </a:r>
            <a:r>
              <a:rPr lang="en-US" altLang="ko-KR" sz="1200" b="1" dirty="0"/>
              <a:t>!"); </a:t>
            </a:r>
            <a:r>
              <a:rPr lang="en-US" altLang="ko-KR" sz="1200" dirty="0"/>
              <a:t>// 4</a:t>
            </a:r>
            <a:r>
              <a:rPr lang="ko-KR" altLang="en-US" sz="1200" dirty="0"/>
              <a:t>학년 아니면 합격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b="1" dirty="0" smtClean="0"/>
              <a:t>else </a:t>
            </a:r>
            <a:r>
              <a:rPr lang="en-US" altLang="ko-KR" sz="1200" b="1" dirty="0"/>
              <a:t>if(score &gt;= 70)</a:t>
            </a:r>
          </a:p>
          <a:p>
            <a:pPr defTabSz="180000"/>
            <a:r>
              <a:rPr lang="en-US" altLang="ko-KR" sz="1200" b="1" dirty="0" smtClean="0"/>
              <a:t>				</a:t>
            </a:r>
            <a:r>
              <a:rPr lang="en-US" altLang="ko-KR" sz="1200" b="1" dirty="0" err="1" smtClean="0"/>
              <a:t>System.out.println</a:t>
            </a:r>
            <a:r>
              <a:rPr lang="en-US" altLang="ko-KR" sz="1200" b="1" dirty="0"/>
              <a:t>("</a:t>
            </a:r>
            <a:r>
              <a:rPr lang="ko-KR" altLang="en-US" sz="1200" b="1" dirty="0"/>
              <a:t>합격</a:t>
            </a:r>
            <a:r>
              <a:rPr lang="en-US" altLang="ko-KR" sz="1200" b="1" dirty="0"/>
              <a:t>!"); </a:t>
            </a:r>
            <a:r>
              <a:rPr lang="en-US" altLang="ko-KR" sz="1200" dirty="0"/>
              <a:t>// 4</a:t>
            </a:r>
            <a:r>
              <a:rPr lang="ko-KR" altLang="en-US" sz="1200" dirty="0"/>
              <a:t>학년이 </a:t>
            </a:r>
            <a:r>
              <a:rPr lang="en-US" altLang="ko-KR" sz="1200" dirty="0"/>
              <a:t>70</a:t>
            </a:r>
            <a:r>
              <a:rPr lang="ko-KR" altLang="en-US" sz="1200" dirty="0"/>
              <a:t>점 이상이면 합격</a:t>
            </a:r>
          </a:p>
          <a:p>
            <a:pPr defTabSz="180000"/>
            <a:r>
              <a:rPr lang="en-US" altLang="ko-KR" sz="1200" dirty="0" smtClean="0"/>
              <a:t>		else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불합격</a:t>
            </a:r>
            <a:r>
              <a:rPr lang="en-US" altLang="ko-KR" sz="1200" dirty="0"/>
              <a:t>!"); // 4</a:t>
            </a:r>
            <a:r>
              <a:rPr lang="ko-KR" altLang="en-US" sz="1200" dirty="0"/>
              <a:t>학년이 </a:t>
            </a:r>
            <a:r>
              <a:rPr lang="en-US" altLang="ko-KR" sz="1200" dirty="0"/>
              <a:t>70</a:t>
            </a:r>
            <a:r>
              <a:rPr lang="ko-KR" altLang="en-US" sz="1200" dirty="0"/>
              <a:t>점 미만이면 불합격</a:t>
            </a:r>
          </a:p>
          <a:p>
            <a:pPr defTabSz="180000"/>
            <a:r>
              <a:rPr lang="en-US" altLang="ko-KR" sz="1200" dirty="0" smtClean="0"/>
              <a:t>		}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else </a:t>
            </a:r>
            <a:r>
              <a:rPr lang="en-US" altLang="ko-KR" sz="1200" dirty="0"/>
              <a:t>// 60</a:t>
            </a:r>
            <a:r>
              <a:rPr lang="ko-KR" altLang="en-US" sz="1200" dirty="0"/>
              <a:t>점 미만 불합격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불합격</a:t>
            </a:r>
            <a:r>
              <a:rPr lang="en-US" altLang="ko-KR" sz="1200" dirty="0" smtClean="0"/>
              <a:t>!");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smtClean="0"/>
              <a:t>		</a:t>
            </a:r>
            <a:r>
              <a:rPr lang="en-US" altLang="ko-KR" sz="1200" dirty="0" err="1" smtClean="0"/>
              <a:t>scanner.close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5868144" y="5952846"/>
            <a:ext cx="3017975" cy="738664"/>
          </a:xfrm>
          <a:prstGeom prst="rect">
            <a:avLst/>
          </a:prstGeom>
          <a:solidFill>
            <a:srgbClr val="DAEEC4"/>
          </a:solidFill>
        </p:spPr>
        <p:txBody>
          <a:bodyPr wrap="square">
            <a:spAutoFit/>
          </a:bodyPr>
          <a:lstStyle/>
          <a:p>
            <a:r>
              <a:rPr lang="ko-KR" altLang="en-US" sz="1400" dirty="0"/>
              <a:t>점수를 입력하세요</a:t>
            </a:r>
            <a:r>
              <a:rPr lang="en-US" altLang="ko-KR" sz="1400" dirty="0"/>
              <a:t>(0~100</a:t>
            </a:r>
            <a:r>
              <a:rPr lang="en-US" altLang="ko-KR" sz="1400" dirty="0" smtClean="0"/>
              <a:t>): </a:t>
            </a:r>
            <a:r>
              <a:rPr lang="en-US" altLang="ko-KR" sz="1400" dirty="0" smtClean="0">
                <a:solidFill>
                  <a:srgbClr val="00B050"/>
                </a:solidFill>
              </a:rPr>
              <a:t>65</a:t>
            </a:r>
            <a:endParaRPr lang="en-US" altLang="ko-KR" sz="1400" dirty="0">
              <a:solidFill>
                <a:srgbClr val="00B050"/>
              </a:solidFill>
            </a:endParaRPr>
          </a:p>
          <a:p>
            <a:r>
              <a:rPr lang="ko-KR" altLang="en-US" sz="1400" dirty="0"/>
              <a:t>학년을 입력하세요</a:t>
            </a:r>
            <a:r>
              <a:rPr lang="en-US" altLang="ko-KR" sz="1400" dirty="0"/>
              <a:t>(1~4</a:t>
            </a:r>
            <a:r>
              <a:rPr lang="en-US" altLang="ko-KR" sz="1400" dirty="0" smtClean="0"/>
              <a:t>): </a:t>
            </a:r>
            <a:r>
              <a:rPr lang="en-US" altLang="ko-KR" sz="1400" dirty="0" smtClean="0">
                <a:solidFill>
                  <a:srgbClr val="00B050"/>
                </a:solidFill>
              </a:rPr>
              <a:t>4</a:t>
            </a:r>
            <a:endParaRPr lang="en-US" altLang="ko-KR" sz="1400" dirty="0">
              <a:solidFill>
                <a:srgbClr val="00B050"/>
              </a:solidFill>
            </a:endParaRPr>
          </a:p>
          <a:p>
            <a:r>
              <a:rPr lang="ko-KR" altLang="en-US" sz="1400" dirty="0"/>
              <a:t>불합격</a:t>
            </a:r>
            <a:r>
              <a:rPr lang="en-US" altLang="ko-KR" sz="1400" dirty="0"/>
              <a:t>!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257905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switch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428736"/>
          </a:xfrm>
        </p:spPr>
        <p:txBody>
          <a:bodyPr>
            <a:normAutofit fontScale="77500" lnSpcReduction="20000"/>
          </a:bodyPr>
          <a:lstStyle/>
          <a:p>
            <a:r>
              <a:rPr lang="en-US" altLang="ko-KR" dirty="0" smtClean="0"/>
              <a:t>switch</a:t>
            </a:r>
            <a:r>
              <a:rPr lang="ko-KR" altLang="en-US" dirty="0" smtClean="0"/>
              <a:t>문은 식과 </a:t>
            </a:r>
            <a:r>
              <a:rPr lang="en-US" altLang="ko-KR" dirty="0" smtClean="0"/>
              <a:t>case </a:t>
            </a:r>
            <a:r>
              <a:rPr lang="ko-KR" altLang="en-US" dirty="0" smtClean="0"/>
              <a:t>문의 값과 비교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case</a:t>
            </a:r>
            <a:r>
              <a:rPr lang="ko-KR" altLang="en-US" dirty="0" smtClean="0"/>
              <a:t>의 비교 값과 일치하면 해당 </a:t>
            </a:r>
            <a:r>
              <a:rPr lang="en-US" altLang="ko-KR" dirty="0" smtClean="0"/>
              <a:t>case</a:t>
            </a:r>
            <a:r>
              <a:rPr lang="ko-KR" altLang="en-US" dirty="0" smtClean="0"/>
              <a:t>의 실행문장 수행 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break</a:t>
            </a:r>
            <a:r>
              <a:rPr lang="ko-KR" altLang="en-US" dirty="0" smtClean="0"/>
              <a:t>를 만나면 </a:t>
            </a:r>
            <a:r>
              <a:rPr lang="en-US" altLang="ko-KR" dirty="0" smtClean="0"/>
              <a:t>switch</a:t>
            </a:r>
            <a:r>
              <a:rPr lang="ko-KR" altLang="en-US" dirty="0" smtClean="0"/>
              <a:t>문을 벗어남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case</a:t>
            </a:r>
            <a:r>
              <a:rPr lang="ko-KR" altLang="en-US" dirty="0" smtClean="0"/>
              <a:t>의 비교 값과 일치하는 것이 없으면 </a:t>
            </a:r>
            <a:r>
              <a:rPr lang="en-US" altLang="ko-KR" dirty="0" smtClean="0"/>
              <a:t>default</a:t>
            </a:r>
            <a:r>
              <a:rPr lang="ko-KR" altLang="en-US" dirty="0" smtClean="0"/>
              <a:t> 문 실행</a:t>
            </a:r>
            <a:endParaRPr lang="en-US" altLang="ko-KR" dirty="0" smtClean="0"/>
          </a:p>
          <a:p>
            <a:r>
              <a:rPr lang="en-US" altLang="ko-KR" dirty="0" smtClean="0"/>
              <a:t>default</a:t>
            </a:r>
            <a:r>
              <a:rPr lang="ko-KR" altLang="en-US" dirty="0" smtClean="0"/>
              <a:t>문은 생략 가능</a:t>
            </a:r>
          </a:p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49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636912"/>
            <a:ext cx="5764530" cy="4107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820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sum() </a:t>
            </a:r>
            <a:r>
              <a:rPr lang="ko-KR" altLang="en-US" dirty="0" err="1"/>
              <a:t>메소드</a:t>
            </a:r>
            <a:r>
              <a:rPr lang="ko-KR" altLang="en-US" dirty="0"/>
              <a:t> 호출과 리턴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844824"/>
            <a:ext cx="6858919" cy="3434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113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예제 </a:t>
            </a:r>
            <a:r>
              <a:rPr lang="en-US" altLang="ko-KR" dirty="0"/>
              <a:t>2-14 switch </a:t>
            </a:r>
            <a:r>
              <a:rPr lang="ko-KR" altLang="en-US" dirty="0"/>
              <a:t>문으로 학점 </a:t>
            </a:r>
            <a:r>
              <a:rPr lang="ko-KR" altLang="en-US" dirty="0" smtClean="0"/>
              <a:t>매기기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50</a:t>
            </a:fld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524675" y="1412776"/>
            <a:ext cx="24689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예제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2-12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의 성적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매기는</a:t>
            </a:r>
            <a:endParaRPr lang="en-US" altLang="ko-KR" sz="1600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코드를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switch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문으로</a:t>
            </a:r>
            <a:endParaRPr lang="en-US" altLang="ko-KR" sz="1600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작성하라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3707904" y="1340768"/>
            <a:ext cx="4320480" cy="54476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import </a:t>
            </a:r>
            <a:r>
              <a:rPr lang="en-US" altLang="ko-KR" sz="1200" kern="0" dirty="0" err="1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java.util.Scanner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public class </a:t>
            </a:r>
            <a:r>
              <a:rPr lang="en-US" altLang="ko-KR" sz="1200" kern="0" dirty="0" err="1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GradingSwitch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 {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public static void main (String[] </a:t>
            </a:r>
            <a:r>
              <a:rPr lang="en-US" altLang="ko-KR" sz="1200" kern="0" dirty="0" err="1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args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) {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Scanner </a:t>
            </a:r>
            <a:r>
              <a:rPr lang="en-US" altLang="ko-KR" sz="1200" kern="0" dirty="0" err="1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scanner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 = new Scanner(System.in);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</a:t>
            </a: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char grade;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</a:t>
            </a:r>
            <a:r>
              <a:rPr lang="en-US" altLang="ko-KR" sz="1200" kern="0" dirty="0" err="1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System.out.print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("</a:t>
            </a:r>
            <a:r>
              <a:rPr lang="ko-KR" altLang="en-US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점수를 입력하세요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(0~100): ");</a:t>
            </a:r>
            <a:endParaRPr lang="ko-KR" altLang="en-US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ko-KR" altLang="en-US" sz="1200" kern="0" dirty="0">
                <a:solidFill>
                  <a:srgbClr val="000000"/>
                </a:solidFill>
                <a:latin typeface="+mj-lt"/>
              </a:rPr>
              <a:t>		</a:t>
            </a:r>
            <a:r>
              <a:rPr lang="en-US" altLang="ko-KR" sz="1200" kern="0" dirty="0" err="1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int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 score = </a:t>
            </a:r>
            <a:r>
              <a:rPr lang="en-US" altLang="ko-KR" sz="1200" kern="0" dirty="0" err="1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scanner.nextInt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();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</a:t>
            </a:r>
            <a:r>
              <a:rPr lang="en-US" altLang="ko-KR" sz="1200" b="1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switch (score/10) 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{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case 10: // score = 100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case 9: // score</a:t>
            </a:r>
            <a:r>
              <a:rPr lang="ko-KR" altLang="en-US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는 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90~99</a:t>
            </a:r>
            <a:endParaRPr lang="ko-KR" altLang="en-US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ko-KR" altLang="en-US" sz="1200" kern="0" dirty="0">
                <a:solidFill>
                  <a:srgbClr val="000000"/>
                </a:solidFill>
                <a:latin typeface="+mj-lt"/>
              </a:rPr>
              <a:t>	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grade = 'A';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break;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case 8: // score</a:t>
            </a:r>
            <a:r>
              <a:rPr lang="ko-KR" altLang="en-US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는 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80~89</a:t>
            </a:r>
            <a:endParaRPr lang="ko-KR" altLang="en-US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ko-KR" altLang="en-US" sz="1200" kern="0" dirty="0">
                <a:solidFill>
                  <a:srgbClr val="000000"/>
                </a:solidFill>
                <a:latin typeface="+mj-lt"/>
              </a:rPr>
              <a:t>	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grade = 'B';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break;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case 7: // score</a:t>
            </a:r>
            <a:r>
              <a:rPr lang="ko-KR" altLang="en-US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는 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70~79</a:t>
            </a:r>
            <a:endParaRPr lang="ko-KR" altLang="en-US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ko-KR" altLang="en-US" sz="1200" kern="0" dirty="0">
                <a:solidFill>
                  <a:srgbClr val="000000"/>
                </a:solidFill>
                <a:latin typeface="+mj-lt"/>
              </a:rPr>
              <a:t>	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grade = 'C';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break;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case 6: // score</a:t>
            </a:r>
            <a:r>
              <a:rPr lang="ko-KR" altLang="en-US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는 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60~69</a:t>
            </a:r>
            <a:endParaRPr lang="ko-KR" altLang="en-US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ko-KR" altLang="en-US" sz="1200" kern="0" dirty="0">
                <a:solidFill>
                  <a:srgbClr val="000000"/>
                </a:solidFill>
                <a:latin typeface="+mj-lt"/>
              </a:rPr>
              <a:t>	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grade = 'D';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break;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default: // score</a:t>
            </a:r>
            <a:r>
              <a:rPr lang="ko-KR" altLang="en-US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는 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59 </a:t>
            </a:r>
            <a:r>
              <a:rPr lang="ko-KR" altLang="en-US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이하</a:t>
            </a:r>
            <a:endParaRPr lang="ko-KR" altLang="en-US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ko-KR" altLang="en-US" sz="1200" kern="0" dirty="0">
                <a:solidFill>
                  <a:srgbClr val="000000"/>
                </a:solidFill>
                <a:latin typeface="+mj-lt"/>
              </a:rPr>
              <a:t>		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grade = 'F';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}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	</a:t>
            </a:r>
            <a:r>
              <a:rPr lang="en-US" altLang="ko-KR" sz="1200" kern="0" dirty="0" err="1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System.out.println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("</a:t>
            </a:r>
            <a:r>
              <a:rPr lang="ko-KR" altLang="en-US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학점은 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"+grade+"</a:t>
            </a:r>
            <a:r>
              <a:rPr lang="ko-KR" altLang="en-US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입니다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");</a:t>
            </a:r>
            <a:endParaRPr lang="ko-KR" altLang="en-US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ko-KR" altLang="en-US" sz="1200" kern="0" dirty="0">
                <a:solidFill>
                  <a:srgbClr val="000000"/>
                </a:solidFill>
                <a:latin typeface="+mj-lt"/>
              </a:rPr>
              <a:t>		</a:t>
            </a:r>
            <a:r>
              <a:rPr lang="en-US" altLang="ko-KR" sz="1200" kern="0" dirty="0" err="1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scanner.close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();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</a:rPr>
              <a:t>	</a:t>
            </a:r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}</a:t>
            </a:r>
            <a:endParaRPr lang="en-US" altLang="ko-KR" sz="1200" kern="0" dirty="0">
              <a:solidFill>
                <a:srgbClr val="000000"/>
              </a:solidFill>
              <a:latin typeface="+mj-lt"/>
            </a:endParaRPr>
          </a:p>
          <a:p>
            <a:pPr marL="190500" defTabSz="180000" fontAlgn="base" latinLnBrk="0"/>
            <a:r>
              <a:rPr lang="en-US" altLang="ko-KR" sz="1200" kern="0" dirty="0">
                <a:solidFill>
                  <a:srgbClr val="000000"/>
                </a:solidFill>
                <a:latin typeface="+mj-lt"/>
                <a:ea typeface="굴림" panose="020B0600000101010101" pitchFamily="50" charset="-127"/>
              </a:rPr>
              <a:t>}</a:t>
            </a:r>
            <a:endParaRPr lang="en-US" altLang="ko-KR" sz="1200" kern="0" spc="0" dirty="0">
              <a:solidFill>
                <a:srgbClr val="000000"/>
              </a:solidFill>
              <a:effectLst/>
              <a:latin typeface="+mj-lt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043608" y="6326748"/>
            <a:ext cx="2520280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200" dirty="0"/>
              <a:t>점수를 입력하세요</a:t>
            </a:r>
            <a:r>
              <a:rPr lang="en-US" altLang="ko-KR" sz="1200" dirty="0"/>
              <a:t>(0~100): </a:t>
            </a:r>
            <a:r>
              <a:rPr lang="en-US" altLang="ko-KR" sz="1200" dirty="0">
                <a:solidFill>
                  <a:srgbClr val="00B050"/>
                </a:solidFill>
              </a:rPr>
              <a:t>89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학점은 </a:t>
            </a:r>
            <a:r>
              <a:rPr lang="en-US" altLang="ko-KR" sz="1200" dirty="0"/>
              <a:t>B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4830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1403648" y="3140968"/>
            <a:ext cx="4572000" cy="2677656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>
            <a:spAutoFit/>
          </a:bodyPr>
          <a:lstStyle/>
          <a:p>
            <a:pPr defTabSz="180000"/>
            <a:r>
              <a:rPr lang="en-US" altLang="ko-KR" sz="1400" b="1" dirty="0" smtClean="0"/>
              <a:t>char grade='A';</a:t>
            </a:r>
          </a:p>
          <a:p>
            <a:pPr defTabSz="180000"/>
            <a:r>
              <a:rPr lang="en-US" altLang="ko-KR" sz="1400" dirty="0" smtClean="0"/>
              <a:t>switch (grade) {</a:t>
            </a:r>
          </a:p>
          <a:p>
            <a:pPr defTabSz="180000"/>
            <a:r>
              <a:rPr lang="en-US" altLang="ko-KR" sz="1400" b="1" dirty="0" smtClean="0"/>
              <a:t>	case 'A': 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err="1" smtClean="0"/>
              <a:t>System.out.println</a:t>
            </a:r>
            <a:r>
              <a:rPr lang="en-US" altLang="ko-KR" sz="1400" b="1" dirty="0" smtClean="0"/>
              <a:t>("90 ~ 100</a:t>
            </a:r>
            <a:r>
              <a:rPr lang="ko-KR" altLang="en-US" sz="1400" b="1" dirty="0" smtClean="0"/>
              <a:t>점입니다</a:t>
            </a:r>
            <a:r>
              <a:rPr lang="en-US" altLang="ko-KR" sz="1400" b="1" dirty="0" smtClean="0"/>
              <a:t>.");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strike="sngStrike" dirty="0" smtClean="0"/>
              <a:t>break;</a:t>
            </a:r>
          </a:p>
          <a:p>
            <a:pPr defTabSz="180000"/>
            <a:r>
              <a:rPr lang="en-US" altLang="ko-KR" sz="1400" dirty="0" smtClean="0"/>
              <a:t>	case 'B':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b="1" dirty="0" err="1" smtClean="0"/>
              <a:t>System.out.println</a:t>
            </a:r>
            <a:r>
              <a:rPr lang="en-US" altLang="ko-KR" sz="1400" b="1" dirty="0" smtClean="0"/>
              <a:t>("80 ~ 89</a:t>
            </a:r>
            <a:r>
              <a:rPr lang="ko-KR" altLang="en-US" sz="1400" b="1" dirty="0" smtClean="0"/>
              <a:t>점입니다</a:t>
            </a:r>
            <a:r>
              <a:rPr lang="en-US" altLang="ko-KR" sz="1400" b="1" dirty="0" smtClean="0"/>
              <a:t>.");</a:t>
            </a:r>
          </a:p>
          <a:p>
            <a:pPr defTabSz="180000"/>
            <a:r>
              <a:rPr lang="en-US" altLang="ko-KR" sz="1400" dirty="0" smtClean="0"/>
              <a:t>		break;</a:t>
            </a:r>
          </a:p>
          <a:p>
            <a:pPr defTabSz="180000"/>
            <a:r>
              <a:rPr lang="en-US" altLang="ko-KR" sz="1400" dirty="0" smtClean="0"/>
              <a:t>	case 'C':</a:t>
            </a:r>
          </a:p>
          <a:p>
            <a:pPr defTabSz="180000"/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System.out.println</a:t>
            </a:r>
            <a:r>
              <a:rPr lang="en-US" altLang="ko-KR" sz="1400" dirty="0" smtClean="0"/>
              <a:t>("70 ~ 79</a:t>
            </a:r>
            <a:r>
              <a:rPr lang="ko-KR" altLang="en-US" sz="1400" dirty="0" smtClean="0"/>
              <a:t>점입니다</a:t>
            </a:r>
            <a:r>
              <a:rPr lang="en-US" altLang="ko-KR" sz="1400" dirty="0" smtClean="0"/>
              <a:t>.");</a:t>
            </a:r>
          </a:p>
          <a:p>
            <a:pPr defTabSz="180000"/>
            <a:r>
              <a:rPr lang="en-US" altLang="ko-KR" sz="1400" dirty="0" smtClean="0"/>
              <a:t>		break;</a:t>
            </a:r>
          </a:p>
          <a:p>
            <a:pPr defTabSz="180000"/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15" name="타원 14"/>
          <p:cNvSpPr/>
          <p:nvPr/>
        </p:nvSpPr>
        <p:spPr>
          <a:xfrm>
            <a:off x="1700030" y="4056748"/>
            <a:ext cx="720080" cy="199638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16" name="자유형 15"/>
          <p:cNvSpPr/>
          <p:nvPr/>
        </p:nvSpPr>
        <p:spPr>
          <a:xfrm>
            <a:off x="2420110" y="4056749"/>
            <a:ext cx="1276709" cy="155456"/>
          </a:xfrm>
          <a:custGeom>
            <a:avLst/>
            <a:gdLst>
              <a:gd name="connsiteX0" fmla="*/ 0 w 1276709"/>
              <a:gd name="connsiteY0" fmla="*/ 129396 h 224287"/>
              <a:gd name="connsiteX1" fmla="*/ 51758 w 1276709"/>
              <a:gd name="connsiteY1" fmla="*/ 86264 h 224287"/>
              <a:gd name="connsiteX2" fmla="*/ 77637 w 1276709"/>
              <a:gd name="connsiteY2" fmla="*/ 77638 h 224287"/>
              <a:gd name="connsiteX3" fmla="*/ 112143 w 1276709"/>
              <a:gd name="connsiteY3" fmla="*/ 60385 h 224287"/>
              <a:gd name="connsiteX4" fmla="*/ 163902 w 1276709"/>
              <a:gd name="connsiteY4" fmla="*/ 51759 h 224287"/>
              <a:gd name="connsiteX5" fmla="*/ 284671 w 1276709"/>
              <a:gd name="connsiteY5" fmla="*/ 60385 h 224287"/>
              <a:gd name="connsiteX6" fmla="*/ 319177 w 1276709"/>
              <a:gd name="connsiteY6" fmla="*/ 69012 h 224287"/>
              <a:gd name="connsiteX7" fmla="*/ 379562 w 1276709"/>
              <a:gd name="connsiteY7" fmla="*/ 103517 h 224287"/>
              <a:gd name="connsiteX8" fmla="*/ 327803 w 1276709"/>
              <a:gd name="connsiteY8" fmla="*/ 146649 h 224287"/>
              <a:gd name="connsiteX9" fmla="*/ 336430 w 1276709"/>
              <a:gd name="connsiteY9" fmla="*/ 112144 h 224287"/>
              <a:gd name="connsiteX10" fmla="*/ 388188 w 1276709"/>
              <a:gd name="connsiteY10" fmla="*/ 77638 h 224287"/>
              <a:gd name="connsiteX11" fmla="*/ 414068 w 1276709"/>
              <a:gd name="connsiteY11" fmla="*/ 60385 h 224287"/>
              <a:gd name="connsiteX12" fmla="*/ 439947 w 1276709"/>
              <a:gd name="connsiteY12" fmla="*/ 43132 h 224287"/>
              <a:gd name="connsiteX13" fmla="*/ 491705 w 1276709"/>
              <a:gd name="connsiteY13" fmla="*/ 34506 h 224287"/>
              <a:gd name="connsiteX14" fmla="*/ 543464 w 1276709"/>
              <a:gd name="connsiteY14" fmla="*/ 60385 h 224287"/>
              <a:gd name="connsiteX15" fmla="*/ 552090 w 1276709"/>
              <a:gd name="connsiteY15" fmla="*/ 86264 h 224287"/>
              <a:gd name="connsiteX16" fmla="*/ 526211 w 1276709"/>
              <a:gd name="connsiteY16" fmla="*/ 94891 h 224287"/>
              <a:gd name="connsiteX17" fmla="*/ 508958 w 1276709"/>
              <a:gd name="connsiteY17" fmla="*/ 43132 h 224287"/>
              <a:gd name="connsiteX18" fmla="*/ 560717 w 1276709"/>
              <a:gd name="connsiteY18" fmla="*/ 0 h 224287"/>
              <a:gd name="connsiteX19" fmla="*/ 638354 w 1276709"/>
              <a:gd name="connsiteY19" fmla="*/ 8627 h 224287"/>
              <a:gd name="connsiteX20" fmla="*/ 664234 w 1276709"/>
              <a:gd name="connsiteY20" fmla="*/ 25880 h 224287"/>
              <a:gd name="connsiteX21" fmla="*/ 698739 w 1276709"/>
              <a:gd name="connsiteY21" fmla="*/ 43132 h 224287"/>
              <a:gd name="connsiteX22" fmla="*/ 707366 w 1276709"/>
              <a:gd name="connsiteY22" fmla="*/ 172529 h 224287"/>
              <a:gd name="connsiteX23" fmla="*/ 681486 w 1276709"/>
              <a:gd name="connsiteY23" fmla="*/ 189781 h 224287"/>
              <a:gd name="connsiteX24" fmla="*/ 664234 w 1276709"/>
              <a:gd name="connsiteY24" fmla="*/ 163902 h 224287"/>
              <a:gd name="connsiteX25" fmla="*/ 672860 w 1276709"/>
              <a:gd name="connsiteY25" fmla="*/ 129396 h 224287"/>
              <a:gd name="connsiteX26" fmla="*/ 724619 w 1276709"/>
              <a:gd name="connsiteY26" fmla="*/ 77638 h 224287"/>
              <a:gd name="connsiteX27" fmla="*/ 785003 w 1276709"/>
              <a:gd name="connsiteY27" fmla="*/ 69012 h 224287"/>
              <a:gd name="connsiteX28" fmla="*/ 836762 w 1276709"/>
              <a:gd name="connsiteY28" fmla="*/ 60385 h 224287"/>
              <a:gd name="connsiteX29" fmla="*/ 897147 w 1276709"/>
              <a:gd name="connsiteY29" fmla="*/ 69012 h 224287"/>
              <a:gd name="connsiteX30" fmla="*/ 905773 w 1276709"/>
              <a:gd name="connsiteY30" fmla="*/ 94891 h 224287"/>
              <a:gd name="connsiteX31" fmla="*/ 897147 w 1276709"/>
              <a:gd name="connsiteY31" fmla="*/ 189781 h 224287"/>
              <a:gd name="connsiteX32" fmla="*/ 871268 w 1276709"/>
              <a:gd name="connsiteY32" fmla="*/ 181155 h 224287"/>
              <a:gd name="connsiteX33" fmla="*/ 871268 w 1276709"/>
              <a:gd name="connsiteY33" fmla="*/ 112144 h 224287"/>
              <a:gd name="connsiteX34" fmla="*/ 879894 w 1276709"/>
              <a:gd name="connsiteY34" fmla="*/ 86264 h 224287"/>
              <a:gd name="connsiteX35" fmla="*/ 948905 w 1276709"/>
              <a:gd name="connsiteY35" fmla="*/ 60385 h 224287"/>
              <a:gd name="connsiteX36" fmla="*/ 1026543 w 1276709"/>
              <a:gd name="connsiteY36" fmla="*/ 69012 h 224287"/>
              <a:gd name="connsiteX37" fmla="*/ 1069675 w 1276709"/>
              <a:gd name="connsiteY37" fmla="*/ 112144 h 224287"/>
              <a:gd name="connsiteX38" fmla="*/ 1095554 w 1276709"/>
              <a:gd name="connsiteY38" fmla="*/ 138023 h 224287"/>
              <a:gd name="connsiteX39" fmla="*/ 1104181 w 1276709"/>
              <a:gd name="connsiteY39" fmla="*/ 163902 h 224287"/>
              <a:gd name="connsiteX40" fmla="*/ 1086928 w 1276709"/>
              <a:gd name="connsiteY40" fmla="*/ 224287 h 224287"/>
              <a:gd name="connsiteX41" fmla="*/ 1078302 w 1276709"/>
              <a:gd name="connsiteY41" fmla="*/ 129396 h 224287"/>
              <a:gd name="connsiteX42" fmla="*/ 1112807 w 1276709"/>
              <a:gd name="connsiteY42" fmla="*/ 103517 h 224287"/>
              <a:gd name="connsiteX43" fmla="*/ 1164566 w 1276709"/>
              <a:gd name="connsiteY43" fmla="*/ 51759 h 224287"/>
              <a:gd name="connsiteX44" fmla="*/ 1199071 w 1276709"/>
              <a:gd name="connsiteY44" fmla="*/ 43132 h 224287"/>
              <a:gd name="connsiteX45" fmla="*/ 1250830 w 1276709"/>
              <a:gd name="connsiteY45" fmla="*/ 25880 h 224287"/>
              <a:gd name="connsiteX46" fmla="*/ 1276709 w 1276709"/>
              <a:gd name="connsiteY46" fmla="*/ 17253 h 224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1276709" h="224287">
                <a:moveTo>
                  <a:pt x="0" y="129396"/>
                </a:moveTo>
                <a:cubicBezTo>
                  <a:pt x="19077" y="110319"/>
                  <a:pt x="27739" y="98273"/>
                  <a:pt x="51758" y="86264"/>
                </a:cubicBezTo>
                <a:cubicBezTo>
                  <a:pt x="59891" y="82198"/>
                  <a:pt x="69279" y="81220"/>
                  <a:pt x="77637" y="77638"/>
                </a:cubicBezTo>
                <a:cubicBezTo>
                  <a:pt x="89457" y="72572"/>
                  <a:pt x="99826" y="64080"/>
                  <a:pt x="112143" y="60385"/>
                </a:cubicBezTo>
                <a:cubicBezTo>
                  <a:pt x="128896" y="55359"/>
                  <a:pt x="146649" y="54634"/>
                  <a:pt x="163902" y="51759"/>
                </a:cubicBezTo>
                <a:cubicBezTo>
                  <a:pt x="204158" y="54634"/>
                  <a:pt x="244559" y="55928"/>
                  <a:pt x="284671" y="60385"/>
                </a:cubicBezTo>
                <a:cubicBezTo>
                  <a:pt x="296455" y="61694"/>
                  <a:pt x="308573" y="63710"/>
                  <a:pt x="319177" y="69012"/>
                </a:cubicBezTo>
                <a:cubicBezTo>
                  <a:pt x="423619" y="121233"/>
                  <a:pt x="300413" y="77135"/>
                  <a:pt x="379562" y="103517"/>
                </a:cubicBezTo>
                <a:cubicBezTo>
                  <a:pt x="378940" y="107249"/>
                  <a:pt x="379357" y="211091"/>
                  <a:pt x="327803" y="146649"/>
                </a:cubicBezTo>
                <a:cubicBezTo>
                  <a:pt x="320397" y="137391"/>
                  <a:pt x="328623" y="121066"/>
                  <a:pt x="336430" y="112144"/>
                </a:cubicBezTo>
                <a:cubicBezTo>
                  <a:pt x="350084" y="96539"/>
                  <a:pt x="370935" y="89140"/>
                  <a:pt x="388188" y="77638"/>
                </a:cubicBezTo>
                <a:lnTo>
                  <a:pt x="414068" y="60385"/>
                </a:lnTo>
                <a:cubicBezTo>
                  <a:pt x="422694" y="54634"/>
                  <a:pt x="429720" y="44836"/>
                  <a:pt x="439947" y="43132"/>
                </a:cubicBezTo>
                <a:lnTo>
                  <a:pt x="491705" y="34506"/>
                </a:lnTo>
                <a:cubicBezTo>
                  <a:pt x="508754" y="40189"/>
                  <a:pt x="531301" y="45181"/>
                  <a:pt x="543464" y="60385"/>
                </a:cubicBezTo>
                <a:cubicBezTo>
                  <a:pt x="549144" y="67485"/>
                  <a:pt x="549215" y="77638"/>
                  <a:pt x="552090" y="86264"/>
                </a:cubicBezTo>
                <a:cubicBezTo>
                  <a:pt x="543464" y="89140"/>
                  <a:pt x="535304" y="94891"/>
                  <a:pt x="526211" y="94891"/>
                </a:cubicBezTo>
                <a:cubicBezTo>
                  <a:pt x="488418" y="94891"/>
                  <a:pt x="495331" y="73793"/>
                  <a:pt x="508958" y="43132"/>
                </a:cubicBezTo>
                <a:cubicBezTo>
                  <a:pt x="525306" y="6348"/>
                  <a:pt x="530677" y="10014"/>
                  <a:pt x="560717" y="0"/>
                </a:cubicBezTo>
                <a:cubicBezTo>
                  <a:pt x="586596" y="2876"/>
                  <a:pt x="613093" y="2312"/>
                  <a:pt x="638354" y="8627"/>
                </a:cubicBezTo>
                <a:cubicBezTo>
                  <a:pt x="648412" y="11142"/>
                  <a:pt x="655232" y="20736"/>
                  <a:pt x="664234" y="25880"/>
                </a:cubicBezTo>
                <a:cubicBezTo>
                  <a:pt x="675399" y="32260"/>
                  <a:pt x="687237" y="37381"/>
                  <a:pt x="698739" y="43132"/>
                </a:cubicBezTo>
                <a:cubicBezTo>
                  <a:pt x="716152" y="95372"/>
                  <a:pt x="729560" y="111496"/>
                  <a:pt x="707366" y="172529"/>
                </a:cubicBezTo>
                <a:cubicBezTo>
                  <a:pt x="703823" y="182272"/>
                  <a:pt x="690113" y="184030"/>
                  <a:pt x="681486" y="189781"/>
                </a:cubicBezTo>
                <a:cubicBezTo>
                  <a:pt x="675735" y="181155"/>
                  <a:pt x="665700" y="174165"/>
                  <a:pt x="664234" y="163902"/>
                </a:cubicBezTo>
                <a:cubicBezTo>
                  <a:pt x="662557" y="152165"/>
                  <a:pt x="668190" y="140293"/>
                  <a:pt x="672860" y="129396"/>
                </a:cubicBezTo>
                <a:cubicBezTo>
                  <a:pt x="681360" y="109561"/>
                  <a:pt x="705016" y="84766"/>
                  <a:pt x="724619" y="77638"/>
                </a:cubicBezTo>
                <a:cubicBezTo>
                  <a:pt x="743727" y="70690"/>
                  <a:pt x="764907" y="72104"/>
                  <a:pt x="785003" y="69012"/>
                </a:cubicBezTo>
                <a:cubicBezTo>
                  <a:pt x="802291" y="66352"/>
                  <a:pt x="819509" y="63261"/>
                  <a:pt x="836762" y="60385"/>
                </a:cubicBezTo>
                <a:cubicBezTo>
                  <a:pt x="856890" y="63261"/>
                  <a:pt x="878961" y="59919"/>
                  <a:pt x="897147" y="69012"/>
                </a:cubicBezTo>
                <a:cubicBezTo>
                  <a:pt x="905280" y="73079"/>
                  <a:pt x="905773" y="85798"/>
                  <a:pt x="905773" y="94891"/>
                </a:cubicBezTo>
                <a:cubicBezTo>
                  <a:pt x="905773" y="126651"/>
                  <a:pt x="900022" y="158151"/>
                  <a:pt x="897147" y="189781"/>
                </a:cubicBezTo>
                <a:cubicBezTo>
                  <a:pt x="888521" y="186906"/>
                  <a:pt x="876948" y="188255"/>
                  <a:pt x="871268" y="181155"/>
                </a:cubicBezTo>
                <a:cubicBezTo>
                  <a:pt x="854317" y="159966"/>
                  <a:pt x="865214" y="133333"/>
                  <a:pt x="871268" y="112144"/>
                </a:cubicBezTo>
                <a:cubicBezTo>
                  <a:pt x="873766" y="103401"/>
                  <a:pt x="873464" y="92694"/>
                  <a:pt x="879894" y="86264"/>
                </a:cubicBezTo>
                <a:cubicBezTo>
                  <a:pt x="894928" y="71230"/>
                  <a:pt x="929653" y="65198"/>
                  <a:pt x="948905" y="60385"/>
                </a:cubicBezTo>
                <a:cubicBezTo>
                  <a:pt x="974784" y="63261"/>
                  <a:pt x="1001282" y="62697"/>
                  <a:pt x="1026543" y="69012"/>
                </a:cubicBezTo>
                <a:cubicBezTo>
                  <a:pt x="1053180" y="75671"/>
                  <a:pt x="1054540" y="93982"/>
                  <a:pt x="1069675" y="112144"/>
                </a:cubicBezTo>
                <a:cubicBezTo>
                  <a:pt x="1077485" y="121516"/>
                  <a:pt x="1086928" y="129397"/>
                  <a:pt x="1095554" y="138023"/>
                </a:cubicBezTo>
                <a:cubicBezTo>
                  <a:pt x="1098430" y="146649"/>
                  <a:pt x="1104181" y="154809"/>
                  <a:pt x="1104181" y="163902"/>
                </a:cubicBezTo>
                <a:cubicBezTo>
                  <a:pt x="1104181" y="174731"/>
                  <a:pt x="1090995" y="212085"/>
                  <a:pt x="1086928" y="224287"/>
                </a:cubicBezTo>
                <a:cubicBezTo>
                  <a:pt x="1063764" y="189542"/>
                  <a:pt x="1052851" y="185389"/>
                  <a:pt x="1078302" y="129396"/>
                </a:cubicBezTo>
                <a:cubicBezTo>
                  <a:pt x="1084251" y="116308"/>
                  <a:pt x="1102641" y="113683"/>
                  <a:pt x="1112807" y="103517"/>
                </a:cubicBezTo>
                <a:cubicBezTo>
                  <a:pt x="1147832" y="68492"/>
                  <a:pt x="1108180" y="79952"/>
                  <a:pt x="1164566" y="51759"/>
                </a:cubicBezTo>
                <a:cubicBezTo>
                  <a:pt x="1175170" y="46457"/>
                  <a:pt x="1187715" y="46539"/>
                  <a:pt x="1199071" y="43132"/>
                </a:cubicBezTo>
                <a:cubicBezTo>
                  <a:pt x="1216490" y="37906"/>
                  <a:pt x="1233577" y="31631"/>
                  <a:pt x="1250830" y="25880"/>
                </a:cubicBezTo>
                <a:lnTo>
                  <a:pt x="1276709" y="17253"/>
                </a:lnTo>
              </a:path>
            </a:pathLst>
          </a:cu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40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switch</a:t>
            </a:r>
            <a:r>
              <a:rPr lang="ko-KR" altLang="en-US" dirty="0" smtClean="0"/>
              <a:t>문에서 벗어나기</a:t>
            </a:r>
            <a:endParaRPr lang="ko-KR" altLang="en-US" dirty="0"/>
          </a:p>
        </p:txBody>
      </p:sp>
      <p:sp>
        <p:nvSpPr>
          <p:cNvPr id="14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999124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switch</a:t>
            </a:r>
            <a:r>
              <a:rPr lang="ko-KR" altLang="en-US" dirty="0" smtClean="0"/>
              <a:t>문 내의 </a:t>
            </a:r>
            <a:r>
              <a:rPr lang="en-US" altLang="ko-KR" dirty="0" smtClean="0"/>
              <a:t>break</a:t>
            </a:r>
            <a:r>
              <a:rPr lang="ko-KR" altLang="en-US" dirty="0" smtClean="0"/>
              <a:t>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break</a:t>
            </a:r>
            <a:r>
              <a:rPr lang="ko-KR" altLang="en-US" dirty="0" smtClean="0"/>
              <a:t>문 </a:t>
            </a:r>
            <a:r>
              <a:rPr lang="ko-KR" altLang="en-US" dirty="0"/>
              <a:t>만나면 </a:t>
            </a:r>
            <a:r>
              <a:rPr lang="en-US" altLang="ko-KR" dirty="0"/>
              <a:t>switch</a:t>
            </a:r>
            <a:r>
              <a:rPr lang="ko-KR" altLang="en-US" dirty="0" smtClean="0"/>
              <a:t>문 벗어남</a:t>
            </a:r>
            <a:endParaRPr lang="ko-KR" altLang="en-US" dirty="0"/>
          </a:p>
          <a:p>
            <a:pPr lvl="1"/>
            <a:r>
              <a:rPr lang="en-US" altLang="ko-KR" dirty="0" smtClean="0"/>
              <a:t>case </a:t>
            </a:r>
            <a:r>
              <a:rPr lang="ko-KR" altLang="en-US" dirty="0"/>
              <a:t>문에 </a:t>
            </a:r>
            <a:r>
              <a:rPr lang="en-US" altLang="ko-KR" dirty="0"/>
              <a:t>break</a:t>
            </a:r>
            <a:r>
              <a:rPr lang="ko-KR" altLang="en-US" dirty="0"/>
              <a:t>문이 </a:t>
            </a:r>
            <a:r>
              <a:rPr lang="ko-KR" altLang="en-US" dirty="0" smtClean="0"/>
              <a:t>없다면</a:t>
            </a:r>
            <a:r>
              <a:rPr lang="en-US" altLang="ko-KR" dirty="0" smtClean="0"/>
              <a:t>,</a:t>
            </a:r>
            <a:r>
              <a:rPr lang="ko-KR" altLang="en-US" dirty="0" smtClean="0"/>
              <a:t> </a:t>
            </a:r>
            <a:r>
              <a:rPr lang="ko-KR" altLang="en-US" dirty="0"/>
              <a:t>다음 </a:t>
            </a:r>
            <a:r>
              <a:rPr lang="en-US" altLang="ko-KR" dirty="0"/>
              <a:t>case</a:t>
            </a:r>
            <a:r>
              <a:rPr lang="ko-KR" altLang="en-US" dirty="0" smtClean="0"/>
              <a:t>문으로 실행 계속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언젠가 </a:t>
            </a:r>
            <a:r>
              <a:rPr lang="en-US" altLang="ko-KR" dirty="0"/>
              <a:t>break</a:t>
            </a:r>
            <a:r>
              <a:rPr lang="ko-KR" altLang="en-US" dirty="0"/>
              <a:t>를 만날 때까지 계속 </a:t>
            </a:r>
            <a:r>
              <a:rPr lang="ko-KR" altLang="en-US" dirty="0" smtClean="0"/>
              <a:t>내려 가면서 실행</a:t>
            </a:r>
            <a:endParaRPr lang="ko-KR" altLang="en-US" dirty="0"/>
          </a:p>
          <a:p>
            <a:pPr lvl="1"/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6179163" y="5295404"/>
            <a:ext cx="1669554" cy="523220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+mj-lt"/>
              </a:rPr>
              <a:t>90 ~ 100</a:t>
            </a:r>
            <a:r>
              <a:rPr lang="ko-KR" altLang="en-US" sz="1400" dirty="0">
                <a:latin typeface="+mj-lt"/>
              </a:rPr>
              <a:t>점입니다</a:t>
            </a:r>
            <a:r>
              <a:rPr lang="en-US" altLang="ko-KR" sz="1400" dirty="0">
                <a:latin typeface="+mj-lt"/>
              </a:rPr>
              <a:t>.</a:t>
            </a:r>
          </a:p>
          <a:p>
            <a:r>
              <a:rPr lang="en-US" altLang="ko-KR" sz="1400" dirty="0">
                <a:latin typeface="+mj-lt"/>
              </a:rPr>
              <a:t>80 ~ 89</a:t>
            </a:r>
            <a:r>
              <a:rPr lang="ko-KR" altLang="en-US" sz="1400" dirty="0">
                <a:latin typeface="+mj-lt"/>
              </a:rPr>
              <a:t>점입니다</a:t>
            </a:r>
            <a:r>
              <a:rPr lang="en-US" altLang="ko-KR" sz="1400" dirty="0">
                <a:latin typeface="+mj-lt"/>
              </a:rPr>
              <a:t>.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51</a:t>
            </a:fld>
            <a:endParaRPr lang="ko-KR" altLang="en-US"/>
          </a:p>
        </p:txBody>
      </p:sp>
      <p:sp>
        <p:nvSpPr>
          <p:cNvPr id="5" name="자유형 4"/>
          <p:cNvSpPr/>
          <p:nvPr/>
        </p:nvSpPr>
        <p:spPr>
          <a:xfrm>
            <a:off x="1361049" y="3534404"/>
            <a:ext cx="303159" cy="201168"/>
          </a:xfrm>
          <a:custGeom>
            <a:avLst/>
            <a:gdLst>
              <a:gd name="connsiteX0" fmla="*/ 92847 w 303159"/>
              <a:gd name="connsiteY0" fmla="*/ 0 h 201168"/>
              <a:gd name="connsiteX1" fmla="*/ 10551 w 303159"/>
              <a:gd name="connsiteY1" fmla="*/ 82296 h 201168"/>
              <a:gd name="connsiteX2" fmla="*/ 303159 w 303159"/>
              <a:gd name="connsiteY2" fmla="*/ 201168 h 201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3159" h="201168">
                <a:moveTo>
                  <a:pt x="92847" y="0"/>
                </a:moveTo>
                <a:cubicBezTo>
                  <a:pt x="34173" y="24384"/>
                  <a:pt x="-24501" y="48768"/>
                  <a:pt x="10551" y="82296"/>
                </a:cubicBezTo>
                <a:cubicBezTo>
                  <a:pt x="45603" y="115824"/>
                  <a:pt x="174381" y="158496"/>
                  <a:pt x="303159" y="201168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1551100" y="3763004"/>
            <a:ext cx="295988" cy="173736"/>
          </a:xfrm>
          <a:custGeom>
            <a:avLst/>
            <a:gdLst>
              <a:gd name="connsiteX0" fmla="*/ 76532 w 295988"/>
              <a:gd name="connsiteY0" fmla="*/ 0 h 173736"/>
              <a:gd name="connsiteX1" fmla="*/ 12524 w 295988"/>
              <a:gd name="connsiteY1" fmla="*/ 100584 h 173736"/>
              <a:gd name="connsiteX2" fmla="*/ 295988 w 295988"/>
              <a:gd name="connsiteY2" fmla="*/ 173736 h 1737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5988" h="173736">
                <a:moveTo>
                  <a:pt x="76532" y="0"/>
                </a:moveTo>
                <a:cubicBezTo>
                  <a:pt x="26240" y="35814"/>
                  <a:pt x="-24052" y="71628"/>
                  <a:pt x="12524" y="100584"/>
                </a:cubicBezTo>
                <a:cubicBezTo>
                  <a:pt x="49100" y="129540"/>
                  <a:pt x="172544" y="151638"/>
                  <a:pt x="295988" y="173736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자유형 6"/>
          <p:cNvSpPr/>
          <p:nvPr/>
        </p:nvSpPr>
        <p:spPr>
          <a:xfrm>
            <a:off x="1563570" y="3955028"/>
            <a:ext cx="265230" cy="640080"/>
          </a:xfrm>
          <a:custGeom>
            <a:avLst/>
            <a:gdLst>
              <a:gd name="connsiteX0" fmla="*/ 246942 w 265230"/>
              <a:gd name="connsiteY0" fmla="*/ 0 h 640080"/>
              <a:gd name="connsiteX1" fmla="*/ 54 w 265230"/>
              <a:gd name="connsiteY1" fmla="*/ 420624 h 640080"/>
              <a:gd name="connsiteX2" fmla="*/ 265230 w 265230"/>
              <a:gd name="connsiteY2" fmla="*/ 640080 h 640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5230" h="640080">
                <a:moveTo>
                  <a:pt x="246942" y="0"/>
                </a:moveTo>
                <a:cubicBezTo>
                  <a:pt x="121974" y="156972"/>
                  <a:pt x="-2994" y="313944"/>
                  <a:pt x="54" y="420624"/>
                </a:cubicBezTo>
                <a:cubicBezTo>
                  <a:pt x="3102" y="527304"/>
                  <a:pt x="134166" y="583692"/>
                  <a:pt x="265230" y="64008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자유형 7"/>
          <p:cNvSpPr/>
          <p:nvPr/>
        </p:nvSpPr>
        <p:spPr>
          <a:xfrm>
            <a:off x="1691417" y="4613396"/>
            <a:ext cx="155671" cy="182880"/>
          </a:xfrm>
          <a:custGeom>
            <a:avLst/>
            <a:gdLst>
              <a:gd name="connsiteX0" fmla="*/ 128239 w 155671"/>
              <a:gd name="connsiteY0" fmla="*/ 0 h 182880"/>
              <a:gd name="connsiteX1" fmla="*/ 223 w 155671"/>
              <a:gd name="connsiteY1" fmla="*/ 91440 h 182880"/>
              <a:gd name="connsiteX2" fmla="*/ 155671 w 155671"/>
              <a:gd name="connsiteY2" fmla="*/ 182880 h 182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5671" h="182880">
                <a:moveTo>
                  <a:pt x="128239" y="0"/>
                </a:moveTo>
                <a:cubicBezTo>
                  <a:pt x="61945" y="30480"/>
                  <a:pt x="-4349" y="60960"/>
                  <a:pt x="223" y="91440"/>
                </a:cubicBezTo>
                <a:cubicBezTo>
                  <a:pt x="4795" y="121920"/>
                  <a:pt x="80233" y="152400"/>
                  <a:pt x="155671" y="18288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1452985" y="4805420"/>
            <a:ext cx="366671" cy="1143000"/>
          </a:xfrm>
          <a:custGeom>
            <a:avLst/>
            <a:gdLst>
              <a:gd name="connsiteX0" fmla="*/ 366671 w 366671"/>
              <a:gd name="connsiteY0" fmla="*/ 0 h 1143000"/>
              <a:gd name="connsiteX1" fmla="*/ 28343 w 366671"/>
              <a:gd name="connsiteY1" fmla="*/ 237744 h 1143000"/>
              <a:gd name="connsiteX2" fmla="*/ 19199 w 366671"/>
              <a:gd name="connsiteY2" fmla="*/ 1143000 h 114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6671" h="1143000">
                <a:moveTo>
                  <a:pt x="366671" y="0"/>
                </a:moveTo>
                <a:cubicBezTo>
                  <a:pt x="226463" y="23622"/>
                  <a:pt x="86255" y="47244"/>
                  <a:pt x="28343" y="237744"/>
                </a:cubicBezTo>
                <a:cubicBezTo>
                  <a:pt x="-29569" y="428244"/>
                  <a:pt x="19199" y="1143000"/>
                  <a:pt x="19199" y="114300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330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case </a:t>
            </a:r>
            <a:r>
              <a:rPr lang="ko-KR" altLang="en-US" smtClean="0"/>
              <a:t>문의 값</a:t>
            </a:r>
            <a:endParaRPr lang="ko-KR" altLang="en-US" dirty="0"/>
          </a:p>
        </p:txBody>
      </p:sp>
      <p:sp>
        <p:nvSpPr>
          <p:cNvPr id="14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altLang="ko-KR" sz="2000" dirty="0" smtClean="0"/>
              <a:t>case </a:t>
            </a:r>
            <a:r>
              <a:rPr lang="ko-KR" altLang="en-US" sz="2000" dirty="0" smtClean="0"/>
              <a:t>문의 값</a:t>
            </a:r>
            <a:endParaRPr lang="en-US" altLang="ko-KR" sz="2000" dirty="0" smtClean="0"/>
          </a:p>
          <a:p>
            <a:pPr lvl="1"/>
            <a:r>
              <a:rPr lang="ko-KR" altLang="en-US" sz="1800" dirty="0" smtClean="0"/>
              <a:t>문자</a:t>
            </a:r>
            <a:r>
              <a:rPr lang="en-US" altLang="ko-KR" sz="1800" dirty="0" smtClean="0"/>
              <a:t>, </a:t>
            </a:r>
            <a:r>
              <a:rPr lang="ko-KR" altLang="en-US" sz="1800" dirty="0" smtClean="0"/>
              <a:t>정수</a:t>
            </a:r>
            <a:r>
              <a:rPr lang="en-US" altLang="ko-KR" sz="1800" dirty="0" smtClean="0"/>
              <a:t>,</a:t>
            </a:r>
            <a:r>
              <a:rPr lang="ko-KR" altLang="en-US" sz="1800" dirty="0" smtClean="0"/>
              <a:t> 문자열 </a:t>
            </a:r>
            <a:r>
              <a:rPr lang="ko-KR" altLang="en-US" sz="1800" dirty="0" err="1" smtClean="0"/>
              <a:t>리터럴만</a:t>
            </a:r>
            <a:r>
              <a:rPr lang="ko-KR" altLang="en-US" sz="1800" dirty="0" smtClean="0"/>
              <a:t> 허용</a:t>
            </a:r>
            <a:endParaRPr lang="en-US" altLang="ko-KR" sz="1800" dirty="0" smtClean="0"/>
          </a:p>
          <a:p>
            <a:pPr lvl="1"/>
            <a:r>
              <a:rPr lang="ko-KR" altLang="en-US" sz="1800" dirty="0" smtClean="0"/>
              <a:t>실수 </a:t>
            </a:r>
            <a:r>
              <a:rPr lang="ko-KR" altLang="en-US" sz="1800" dirty="0" err="1" smtClean="0"/>
              <a:t>리터럴은</a:t>
            </a:r>
            <a:r>
              <a:rPr lang="ko-KR" altLang="en-US" sz="1800" dirty="0" smtClean="0"/>
              <a:t> 허용되지 않음</a:t>
            </a:r>
            <a:endParaRPr lang="en-US" altLang="ko-KR" sz="1800" dirty="0" smtClean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52</a:t>
            </a:fld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4932040" y="2677531"/>
            <a:ext cx="3672408" cy="116955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/>
              <a:t>switch(a) </a:t>
            </a:r>
            <a:r>
              <a:rPr lang="en-US" altLang="ko-KR" sz="1400" dirty="0" smtClean="0"/>
              <a:t>{</a:t>
            </a:r>
          </a:p>
          <a:p>
            <a:pPr defTabSz="180000"/>
            <a:r>
              <a:rPr lang="en-US" altLang="ko-KR" sz="1400" dirty="0"/>
              <a:t>	case a </a:t>
            </a:r>
            <a:r>
              <a:rPr lang="en-US" altLang="ko-KR" sz="1400" dirty="0" smtClean="0"/>
              <a:t>: 				// </a:t>
            </a:r>
            <a:r>
              <a:rPr lang="ko-KR" altLang="en-US" sz="1400" dirty="0" smtClean="0"/>
              <a:t>오류</a:t>
            </a:r>
            <a:r>
              <a:rPr lang="en-US" altLang="ko-KR" sz="1400" dirty="0" smtClean="0"/>
              <a:t>. </a:t>
            </a:r>
            <a:r>
              <a:rPr lang="ko-KR" altLang="en-US" sz="1400" dirty="0" smtClean="0"/>
              <a:t>변수 사용 안됨</a:t>
            </a:r>
            <a:endParaRPr lang="en-US" altLang="ko-KR" sz="1400" dirty="0" smtClean="0"/>
          </a:p>
          <a:p>
            <a:pPr defTabSz="180000"/>
            <a:r>
              <a:rPr lang="en-US" altLang="ko-KR" sz="1400" dirty="0" smtClean="0"/>
              <a:t>	case </a:t>
            </a:r>
            <a:r>
              <a:rPr lang="en-US" altLang="ko-KR" sz="1400" dirty="0"/>
              <a:t>a &gt; 3 : </a:t>
            </a:r>
            <a:r>
              <a:rPr lang="en-US" altLang="ko-KR" sz="1400" dirty="0" smtClean="0"/>
              <a:t>		// </a:t>
            </a:r>
            <a:r>
              <a:rPr lang="ko-KR" altLang="en-US" sz="1400" dirty="0" smtClean="0"/>
              <a:t>오류</a:t>
            </a:r>
            <a:r>
              <a:rPr lang="en-US" altLang="ko-KR" sz="1400" dirty="0" smtClean="0"/>
              <a:t>. </a:t>
            </a:r>
            <a:r>
              <a:rPr lang="ko-KR" altLang="en-US" sz="1400" dirty="0" smtClean="0"/>
              <a:t>수식 안됨</a:t>
            </a:r>
            <a:endParaRPr lang="ko-KR" altLang="en-US" sz="1400" dirty="0"/>
          </a:p>
          <a:p>
            <a:pPr defTabSz="180000"/>
            <a:r>
              <a:rPr lang="en-US" altLang="ko-KR" sz="1400" dirty="0" smtClean="0"/>
              <a:t>	case </a:t>
            </a:r>
            <a:r>
              <a:rPr lang="en-US" altLang="ko-KR" sz="1400" dirty="0"/>
              <a:t>a == 1 : </a:t>
            </a:r>
            <a:r>
              <a:rPr lang="en-US" altLang="ko-KR" sz="1400" dirty="0" smtClean="0"/>
              <a:t>	// </a:t>
            </a:r>
            <a:r>
              <a:rPr lang="ko-KR" altLang="en-US" sz="1400" dirty="0" smtClean="0"/>
              <a:t>오류</a:t>
            </a:r>
            <a:r>
              <a:rPr lang="en-US" altLang="ko-KR" sz="1400" dirty="0" smtClean="0"/>
              <a:t>. </a:t>
            </a:r>
            <a:r>
              <a:rPr lang="ko-KR" altLang="en-US" sz="1400" dirty="0" smtClean="0"/>
              <a:t>수식 안됨</a:t>
            </a:r>
            <a:endParaRPr lang="ko-KR" altLang="en-US" sz="1400" dirty="0"/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12" name="직사각형 11"/>
          <p:cNvSpPr/>
          <p:nvPr/>
        </p:nvSpPr>
        <p:spPr>
          <a:xfrm>
            <a:off x="971600" y="2677531"/>
            <a:ext cx="3096344" cy="37548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b;</a:t>
            </a:r>
          </a:p>
          <a:p>
            <a:pPr defTabSz="180000"/>
            <a:r>
              <a:rPr lang="en-US" altLang="ko-KR" sz="1400" smtClean="0"/>
              <a:t>switch(b%2</a:t>
            </a:r>
            <a:r>
              <a:rPr lang="en-US" altLang="ko-KR" sz="1400" dirty="0"/>
              <a:t>) 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case </a:t>
            </a:r>
            <a:r>
              <a:rPr lang="en-US" altLang="ko-KR" sz="1400" b="1" dirty="0"/>
              <a:t>1</a:t>
            </a:r>
            <a:r>
              <a:rPr lang="en-US" altLang="ko-KR" sz="1400" dirty="0"/>
              <a:t> : ...; break;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case </a:t>
            </a:r>
            <a:r>
              <a:rPr lang="en-US" altLang="ko-KR" sz="1400" b="1" dirty="0"/>
              <a:t>2 </a:t>
            </a:r>
            <a:r>
              <a:rPr lang="en-US" altLang="ko-KR" sz="1400" dirty="0"/>
              <a:t>: ...; break;</a:t>
            </a:r>
          </a:p>
          <a:p>
            <a:pPr defTabSz="180000"/>
            <a:r>
              <a:rPr lang="en-US" altLang="ko-KR" sz="1400" dirty="0" smtClean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char c;</a:t>
            </a:r>
          </a:p>
          <a:p>
            <a:pPr defTabSz="180000"/>
            <a:r>
              <a:rPr lang="en-US" altLang="ko-KR" sz="1400" dirty="0"/>
              <a:t>switch(c) 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case </a:t>
            </a:r>
            <a:r>
              <a:rPr lang="en-US" altLang="ko-KR" sz="1400" b="1" dirty="0"/>
              <a:t>'+' </a:t>
            </a:r>
            <a:r>
              <a:rPr lang="en-US" altLang="ko-KR" sz="1400" dirty="0"/>
              <a:t>: ...; break;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case </a:t>
            </a:r>
            <a:r>
              <a:rPr lang="en-US" altLang="ko-KR" sz="1400" b="1" dirty="0"/>
              <a:t>'-' </a:t>
            </a:r>
            <a:r>
              <a:rPr lang="en-US" altLang="ko-KR" sz="1400" dirty="0"/>
              <a:t>: ...; break;</a:t>
            </a:r>
          </a:p>
          <a:p>
            <a:pPr defTabSz="180000"/>
            <a:r>
              <a:rPr lang="en-US" altLang="ko-KR" sz="1400" dirty="0" smtClean="0"/>
              <a:t>}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/>
              <a:t>String s = "</a:t>
            </a:r>
            <a:r>
              <a:rPr lang="ko-KR" altLang="en-US" sz="1400" dirty="0"/>
              <a:t>예</a:t>
            </a:r>
            <a:r>
              <a:rPr lang="en-US" altLang="ko-KR" sz="1400" dirty="0"/>
              <a:t>";</a:t>
            </a:r>
          </a:p>
          <a:p>
            <a:pPr defTabSz="180000"/>
            <a:r>
              <a:rPr lang="en-US" altLang="ko-KR" sz="1400" dirty="0"/>
              <a:t>switch(s) 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case </a:t>
            </a:r>
            <a:r>
              <a:rPr lang="en-US" altLang="ko-KR" sz="1400" b="1" dirty="0"/>
              <a:t>"</a:t>
            </a:r>
            <a:r>
              <a:rPr lang="ko-KR" altLang="en-US" sz="1400" b="1" dirty="0"/>
              <a:t>예</a:t>
            </a:r>
            <a:r>
              <a:rPr lang="en-US" altLang="ko-KR" sz="1400" b="1" dirty="0"/>
              <a:t>" </a:t>
            </a:r>
            <a:r>
              <a:rPr lang="en-US" altLang="ko-KR" sz="1400" dirty="0"/>
              <a:t>: ...; break;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b="1" dirty="0" smtClean="0"/>
              <a:t>case </a:t>
            </a:r>
            <a:r>
              <a:rPr lang="en-US" altLang="ko-KR" sz="1400" b="1" dirty="0"/>
              <a:t>"</a:t>
            </a:r>
            <a:r>
              <a:rPr lang="ko-KR" altLang="en-US" sz="1400" b="1" dirty="0"/>
              <a:t>아니요</a:t>
            </a:r>
            <a:r>
              <a:rPr lang="en-US" altLang="ko-KR" sz="1400" b="1" dirty="0"/>
              <a:t>" </a:t>
            </a:r>
            <a:r>
              <a:rPr lang="en-US" altLang="ko-KR" sz="1400" dirty="0"/>
              <a:t>: ...; break;</a:t>
            </a:r>
          </a:p>
          <a:p>
            <a:pPr defTabSz="18000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3028078" y="3212976"/>
            <a:ext cx="979318" cy="331925"/>
          </a:xfrm>
          <a:prstGeom prst="wedgeRoundRectCallout">
            <a:avLst>
              <a:gd name="adj1" fmla="val -76902"/>
              <a:gd name="adj2" fmla="val 2428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50" dirty="0" smtClean="0">
                <a:solidFill>
                  <a:schemeClr val="tx1"/>
                </a:solidFill>
              </a:rPr>
              <a:t>정수 </a:t>
            </a:r>
            <a:r>
              <a:rPr lang="ko-KR" altLang="en-US" sz="1050" dirty="0" err="1" smtClean="0">
                <a:solidFill>
                  <a:schemeClr val="tx1"/>
                </a:solidFill>
              </a:rPr>
              <a:t>리터럴</a:t>
            </a:r>
            <a:endParaRPr lang="en-US" altLang="ko-KR" sz="1050" dirty="0" smtClean="0">
              <a:solidFill>
                <a:schemeClr val="tx1"/>
              </a:solidFill>
            </a:endParaRPr>
          </a:p>
          <a:p>
            <a:r>
              <a:rPr lang="ko-KR" altLang="en-US" sz="1050" dirty="0" smtClean="0">
                <a:solidFill>
                  <a:schemeClr val="tx1"/>
                </a:solidFill>
              </a:rPr>
              <a:t>사용 가능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3028078" y="4447113"/>
            <a:ext cx="1008112" cy="331925"/>
          </a:xfrm>
          <a:prstGeom prst="wedgeRoundRectCallout">
            <a:avLst>
              <a:gd name="adj1" fmla="val -71655"/>
              <a:gd name="adj2" fmla="val 1489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50" dirty="0" smtClean="0">
                <a:solidFill>
                  <a:schemeClr val="tx1"/>
                </a:solidFill>
              </a:rPr>
              <a:t>문자 </a:t>
            </a:r>
            <a:r>
              <a:rPr lang="ko-KR" altLang="en-US" sz="1050" dirty="0" err="1" smtClean="0">
                <a:solidFill>
                  <a:schemeClr val="tx1"/>
                </a:solidFill>
              </a:rPr>
              <a:t>리터럴</a:t>
            </a:r>
            <a:r>
              <a:rPr lang="ko-KR" altLang="en-US" sz="1050" dirty="0" smtClean="0">
                <a:solidFill>
                  <a:schemeClr val="tx1"/>
                </a:solidFill>
              </a:rPr>
              <a:t> </a:t>
            </a:r>
            <a:endParaRPr lang="en-US" altLang="ko-KR" sz="1050" dirty="0" smtClean="0">
              <a:solidFill>
                <a:schemeClr val="tx1"/>
              </a:solidFill>
            </a:endParaRPr>
          </a:p>
          <a:p>
            <a:r>
              <a:rPr lang="ko-KR" altLang="en-US" sz="1050" dirty="0" smtClean="0">
                <a:solidFill>
                  <a:schemeClr val="tx1"/>
                </a:solidFill>
              </a:rPr>
              <a:t>사용 가능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sp>
        <p:nvSpPr>
          <p:cNvPr id="17" name="모서리가 둥근 사각형 설명선 16"/>
          <p:cNvSpPr/>
          <p:nvPr/>
        </p:nvSpPr>
        <p:spPr>
          <a:xfrm>
            <a:off x="3131840" y="5582053"/>
            <a:ext cx="1152128" cy="331925"/>
          </a:xfrm>
          <a:prstGeom prst="wedgeRoundRectCallout">
            <a:avLst>
              <a:gd name="adj1" fmla="val -71655"/>
              <a:gd name="adj2" fmla="val 1489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050" dirty="0" smtClean="0">
                <a:solidFill>
                  <a:schemeClr val="tx1"/>
                </a:solidFill>
              </a:rPr>
              <a:t>문자열 </a:t>
            </a:r>
            <a:r>
              <a:rPr lang="ko-KR" altLang="en-US" sz="1050" dirty="0" err="1" smtClean="0">
                <a:solidFill>
                  <a:schemeClr val="tx1"/>
                </a:solidFill>
              </a:rPr>
              <a:t>리터럴</a:t>
            </a:r>
            <a:endParaRPr lang="en-US" altLang="ko-KR" sz="1050" dirty="0" smtClean="0">
              <a:solidFill>
                <a:schemeClr val="tx1"/>
              </a:solidFill>
            </a:endParaRPr>
          </a:p>
          <a:p>
            <a:r>
              <a:rPr lang="ko-KR" altLang="en-US" sz="1050" dirty="0" smtClean="0">
                <a:solidFill>
                  <a:schemeClr val="tx1"/>
                </a:solidFill>
              </a:rPr>
              <a:t>사용 가능</a:t>
            </a:r>
            <a:endParaRPr lang="ko-KR" altLang="en-US" sz="1050" dirty="0">
              <a:solidFill>
                <a:schemeClr val="tx1"/>
              </a:solidFill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9126" y="3114668"/>
            <a:ext cx="40481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95609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2-15 : </a:t>
            </a:r>
            <a:r>
              <a:rPr lang="en-US" altLang="ko-KR" dirty="0"/>
              <a:t>switch </a:t>
            </a:r>
            <a:r>
              <a:rPr lang="ko-KR" altLang="en-US" dirty="0"/>
              <a:t>문 </a:t>
            </a:r>
            <a:r>
              <a:rPr lang="ko-KR" altLang="en-US" dirty="0" smtClean="0"/>
              <a:t>활용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1560" y="1844824"/>
            <a:ext cx="4968552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defTabSz="180000" fontAlgn="base" latinLnBrk="0"/>
            <a:r>
              <a:rPr lang="en-US" altLang="ko-KR" sz="1200" dirty="0"/>
              <a:t>import </a:t>
            </a:r>
            <a:r>
              <a:rPr lang="en-US" altLang="ko-KR" sz="1200" dirty="0" err="1"/>
              <a:t>java.util.Scanner</a:t>
            </a:r>
            <a:r>
              <a:rPr lang="en-US" altLang="ko-KR" sz="1200" dirty="0"/>
              <a:t>;</a:t>
            </a:r>
          </a:p>
          <a:p>
            <a:pPr defTabSz="180000" fontAlgn="base" latinLnBrk="0"/>
            <a:r>
              <a:rPr lang="en-US" altLang="ko-KR" sz="1200" dirty="0"/>
              <a:t>public class </a:t>
            </a:r>
            <a:r>
              <a:rPr lang="en-US" altLang="ko-KR" sz="1200" dirty="0" err="1"/>
              <a:t>CoffeePrice</a:t>
            </a:r>
            <a:r>
              <a:rPr lang="en-US" altLang="ko-KR" sz="1200" dirty="0"/>
              <a:t> {</a:t>
            </a:r>
          </a:p>
          <a:p>
            <a:pPr defTabSz="180000" fontAlgn="base" latinLnBrk="0"/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 fontAlgn="base" latinLnBrk="0"/>
            <a:r>
              <a:rPr lang="en-US" altLang="ko-KR" sz="1200" dirty="0"/>
              <a:t>		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Scanner(System.in);</a:t>
            </a:r>
          </a:p>
          <a:p>
            <a:pPr defTabSz="180000" fontAlgn="base" latinLnBrk="0"/>
            <a:r>
              <a:rPr lang="en-US" altLang="ko-KR" sz="1200" dirty="0"/>
              <a:t>		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무슨 커피 드릴까요</a:t>
            </a:r>
            <a:r>
              <a:rPr lang="en-US" altLang="ko-KR" sz="1200" dirty="0"/>
              <a:t>? 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/>
              <a:t>String order = </a:t>
            </a:r>
            <a:r>
              <a:rPr lang="en-US" altLang="ko-KR" sz="1200" dirty="0" err="1"/>
              <a:t>scanner.next</a:t>
            </a:r>
            <a:r>
              <a:rPr lang="en-US" altLang="ko-KR" sz="1200" dirty="0"/>
              <a:t>();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price=0;</a:t>
            </a:r>
          </a:p>
          <a:p>
            <a:pPr defTabSz="180000" fontAlgn="base" latinLnBrk="0"/>
            <a:r>
              <a:rPr lang="en-US" altLang="ko-KR" sz="1200" dirty="0"/>
              <a:t>		</a:t>
            </a:r>
            <a:r>
              <a:rPr lang="en-US" altLang="ko-KR" sz="1200" b="1" dirty="0"/>
              <a:t>switch (order) </a:t>
            </a:r>
            <a:r>
              <a:rPr lang="en-US" altLang="ko-KR" sz="1200" dirty="0"/>
              <a:t>{</a:t>
            </a:r>
          </a:p>
          <a:p>
            <a:pPr defTabSz="180000" fontAlgn="base" latinLnBrk="0"/>
            <a:r>
              <a:rPr lang="en-US" altLang="ko-KR" sz="1200" dirty="0"/>
              <a:t>			case "</a:t>
            </a:r>
            <a:r>
              <a:rPr lang="ko-KR" altLang="en-US" sz="1200" dirty="0" err="1"/>
              <a:t>에스프레소</a:t>
            </a:r>
            <a:r>
              <a:rPr lang="en-US" altLang="ko-KR" sz="1200" dirty="0"/>
              <a:t>":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	</a:t>
            </a:r>
            <a:r>
              <a:rPr lang="en-US" altLang="ko-KR" sz="1200" dirty="0"/>
              <a:t>case "</a:t>
            </a:r>
            <a:r>
              <a:rPr lang="ko-KR" altLang="en-US" sz="1200" dirty="0" err="1"/>
              <a:t>카푸치노</a:t>
            </a:r>
            <a:r>
              <a:rPr lang="en-US" altLang="ko-KR" sz="1200" dirty="0"/>
              <a:t>":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	</a:t>
            </a:r>
            <a:r>
              <a:rPr lang="en-US" altLang="ko-KR" sz="1200" dirty="0"/>
              <a:t>case "</a:t>
            </a:r>
            <a:r>
              <a:rPr lang="ko-KR" altLang="en-US" sz="1200" dirty="0" err="1"/>
              <a:t>카페라떼</a:t>
            </a:r>
            <a:r>
              <a:rPr lang="en-US" altLang="ko-KR" sz="1200" dirty="0"/>
              <a:t>":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		</a:t>
            </a:r>
            <a:r>
              <a:rPr lang="en-US" altLang="ko-KR" sz="1200" dirty="0"/>
              <a:t>price = 3500;</a:t>
            </a:r>
          </a:p>
          <a:p>
            <a:pPr defTabSz="180000" fontAlgn="base" latinLnBrk="0"/>
            <a:r>
              <a:rPr lang="en-US" altLang="ko-KR" sz="1200" dirty="0"/>
              <a:t>				</a:t>
            </a:r>
            <a:r>
              <a:rPr lang="en-US" altLang="ko-KR" sz="1200" b="1" dirty="0"/>
              <a:t>break;</a:t>
            </a:r>
          </a:p>
          <a:p>
            <a:pPr defTabSz="180000" fontAlgn="base" latinLnBrk="0"/>
            <a:r>
              <a:rPr lang="en-US" altLang="ko-KR" sz="1200" dirty="0"/>
              <a:t>			case "</a:t>
            </a:r>
            <a:r>
              <a:rPr lang="ko-KR" altLang="en-US" sz="1200" dirty="0" err="1"/>
              <a:t>아메리카노</a:t>
            </a:r>
            <a:r>
              <a:rPr lang="en-US" altLang="ko-KR" sz="1200" dirty="0"/>
              <a:t>" :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		</a:t>
            </a:r>
            <a:r>
              <a:rPr lang="en-US" altLang="ko-KR" sz="1200" dirty="0"/>
              <a:t>price = 2000;</a:t>
            </a:r>
          </a:p>
          <a:p>
            <a:pPr defTabSz="180000" fontAlgn="base" latinLnBrk="0"/>
            <a:r>
              <a:rPr lang="en-US" altLang="ko-KR" sz="1200" dirty="0"/>
              <a:t>				</a:t>
            </a:r>
            <a:r>
              <a:rPr lang="en-US" altLang="ko-KR" sz="1200" b="1" dirty="0"/>
              <a:t>break;</a:t>
            </a:r>
          </a:p>
          <a:p>
            <a:pPr defTabSz="180000" fontAlgn="base" latinLnBrk="0"/>
            <a:r>
              <a:rPr lang="en-US" altLang="ko-KR" sz="1200" dirty="0"/>
              <a:t>			default:</a:t>
            </a:r>
          </a:p>
          <a:p>
            <a:pPr defTabSz="180000" fontAlgn="base" latinLnBrk="0"/>
            <a:r>
              <a:rPr lang="en-US" altLang="ko-KR" sz="1200" dirty="0"/>
              <a:t>		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메뉴에 없습니다</a:t>
            </a:r>
            <a:r>
              <a:rPr lang="en-US" altLang="ko-KR" sz="1200" dirty="0"/>
              <a:t>!");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/>
              <a:t>if(price != 0)</a:t>
            </a:r>
          </a:p>
          <a:p>
            <a:pPr defTabSz="180000" fontAlgn="base" latinLnBrk="0"/>
            <a:r>
              <a:rPr lang="en-US" altLang="ko-KR" sz="1200" dirty="0"/>
              <a:t>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(order + "</a:t>
            </a:r>
            <a:r>
              <a:rPr lang="ko-KR" altLang="en-US" sz="1200" dirty="0"/>
              <a:t>는 </a:t>
            </a:r>
            <a:r>
              <a:rPr lang="en-US" altLang="ko-KR" sz="1200" dirty="0"/>
              <a:t>" + price + "</a:t>
            </a:r>
            <a:r>
              <a:rPr lang="ko-KR" altLang="en-US" sz="1200" dirty="0"/>
              <a:t>원입니다</a:t>
            </a:r>
            <a:r>
              <a:rPr lang="en-US" altLang="ko-KR" sz="1200" dirty="0"/>
              <a:t>");</a:t>
            </a:r>
            <a:endParaRPr lang="ko-KR" altLang="en-US" sz="1200" dirty="0"/>
          </a:p>
          <a:p>
            <a:pPr defTabSz="180000" fontAlgn="base" latinLnBrk="0"/>
            <a:r>
              <a:rPr lang="ko-KR" altLang="en-US" sz="1200" dirty="0"/>
              <a:t>		</a:t>
            </a:r>
            <a:r>
              <a:rPr lang="en-US" altLang="ko-KR" sz="1200" dirty="0" err="1"/>
              <a:t>scanner.close</a:t>
            </a:r>
            <a:r>
              <a:rPr lang="en-US" altLang="ko-KR" sz="1200" dirty="0"/>
              <a:t>();</a:t>
            </a:r>
          </a:p>
          <a:p>
            <a:pPr defTabSz="180000" fontAlgn="base" latinLnBrk="0"/>
            <a:r>
              <a:rPr lang="en-US" altLang="ko-KR" sz="1200" dirty="0"/>
              <a:t>	</a:t>
            </a:r>
            <a:r>
              <a:rPr lang="en-US" altLang="ko-KR" sz="1200" dirty="0" smtClean="0"/>
              <a:t>}</a:t>
            </a:r>
          </a:p>
          <a:p>
            <a:pPr defTabSz="180000" fontAlgn="base" latinLnBrk="0"/>
            <a:r>
              <a:rPr lang="en-US" altLang="ko-KR" sz="1200" dirty="0" smtClean="0"/>
              <a:t>}</a:t>
            </a:r>
            <a:endParaRPr lang="en-US" altLang="ko-KR" sz="1200" dirty="0"/>
          </a:p>
        </p:txBody>
      </p:sp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524675" y="1281336"/>
            <a:ext cx="61388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>
                <a:solidFill>
                  <a:schemeClr val="accent2">
                    <a:lumMod val="75000"/>
                  </a:schemeClr>
                </a:solidFill>
                <a:latin typeface="HY강B" pitchFamily="18" charset="-127"/>
                <a:ea typeface="HY강B" pitchFamily="18" charset="-127"/>
              </a:defRPr>
            </a:lvl1pPr>
          </a:lstStyle>
          <a:p>
            <a:r>
              <a:rPr lang="en-US" altLang="ko-KR" sz="1400" dirty="0">
                <a:latin typeface="+mj-ea"/>
                <a:ea typeface="+mj-ea"/>
              </a:rPr>
              <a:t>switch </a:t>
            </a:r>
            <a:r>
              <a:rPr lang="ko-KR" altLang="en-US" sz="1400" dirty="0">
                <a:latin typeface="+mj-ea"/>
                <a:ea typeface="+mj-ea"/>
              </a:rPr>
              <a:t>문을 이용하여 커피 메뉴의 가격을 알려주는 프로그램을 작성하라</a:t>
            </a:r>
            <a:r>
              <a:rPr lang="en-US" altLang="ko-KR" sz="1400" dirty="0">
                <a:latin typeface="+mj-ea"/>
                <a:ea typeface="+mj-ea"/>
              </a:rPr>
              <a:t>. </a:t>
            </a:r>
            <a:endParaRPr lang="en-US" altLang="ko-KR" sz="1400" dirty="0" smtClean="0">
              <a:latin typeface="+mj-ea"/>
              <a:ea typeface="+mj-ea"/>
            </a:endParaRPr>
          </a:p>
          <a:p>
            <a:r>
              <a:rPr lang="ko-KR" altLang="en-US" sz="1400" dirty="0" err="1" smtClean="0">
                <a:latin typeface="+mj-ea"/>
                <a:ea typeface="+mj-ea"/>
              </a:rPr>
              <a:t>에스프레소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ko-KR" altLang="en-US" sz="1400" dirty="0" err="1">
                <a:latin typeface="+mj-ea"/>
                <a:ea typeface="+mj-ea"/>
              </a:rPr>
              <a:t>카푸치노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ko-KR" altLang="en-US" sz="1400" dirty="0" err="1">
                <a:latin typeface="+mj-ea"/>
                <a:ea typeface="+mj-ea"/>
              </a:rPr>
              <a:t>카페라떼는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>
                <a:latin typeface="+mj-ea"/>
                <a:ea typeface="+mj-ea"/>
              </a:rPr>
              <a:t>3500</a:t>
            </a:r>
            <a:r>
              <a:rPr lang="ko-KR" altLang="en-US" sz="1400" dirty="0">
                <a:latin typeface="+mj-ea"/>
                <a:ea typeface="+mj-ea"/>
              </a:rPr>
              <a:t>원이고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ko-KR" altLang="en-US" sz="1400" dirty="0" err="1">
                <a:latin typeface="+mj-ea"/>
                <a:ea typeface="+mj-ea"/>
              </a:rPr>
              <a:t>아메리카노는</a:t>
            </a:r>
            <a:r>
              <a:rPr lang="ko-KR" altLang="en-US" sz="1400" dirty="0">
                <a:latin typeface="+mj-ea"/>
                <a:ea typeface="+mj-ea"/>
              </a:rPr>
              <a:t> </a:t>
            </a:r>
            <a:r>
              <a:rPr lang="en-US" altLang="ko-KR" sz="1400" dirty="0">
                <a:latin typeface="+mj-ea"/>
                <a:ea typeface="+mj-ea"/>
              </a:rPr>
              <a:t>2000</a:t>
            </a:r>
            <a:r>
              <a:rPr lang="ko-KR" altLang="en-US" sz="1400" dirty="0">
                <a:latin typeface="+mj-ea"/>
                <a:ea typeface="+mj-ea"/>
              </a:rPr>
              <a:t>원이다</a:t>
            </a:r>
            <a:r>
              <a:rPr lang="en-US" altLang="ko-KR" sz="1400" dirty="0">
                <a:latin typeface="+mj-ea"/>
                <a:ea typeface="+mj-ea"/>
              </a:rPr>
              <a:t>.</a:t>
            </a:r>
            <a:endParaRPr lang="ko-KR" altLang="en-US" sz="1400" dirty="0">
              <a:latin typeface="+mj-ea"/>
              <a:ea typeface="+mj-ea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5724128" y="6057104"/>
            <a:ext cx="2592289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ko-KR" altLang="en-US" sz="1200" dirty="0"/>
              <a:t>무슨 커피 드릴까요</a:t>
            </a:r>
            <a:r>
              <a:rPr lang="en-US" altLang="ko-KR" sz="1200" dirty="0"/>
              <a:t>? </a:t>
            </a:r>
            <a:r>
              <a:rPr lang="ko-KR" altLang="en-US" sz="1200" dirty="0" err="1">
                <a:solidFill>
                  <a:srgbClr val="00B050"/>
                </a:solidFill>
              </a:rPr>
              <a:t>에스프레소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 err="1"/>
              <a:t>에스프레소는</a:t>
            </a:r>
            <a:r>
              <a:rPr lang="ko-KR" altLang="en-US" sz="1200" dirty="0"/>
              <a:t> </a:t>
            </a:r>
            <a:r>
              <a:rPr lang="en-US" altLang="ko-KR" sz="1200" dirty="0"/>
              <a:t>3500</a:t>
            </a:r>
            <a:r>
              <a:rPr lang="ko-KR" altLang="en-US" sz="1200" dirty="0"/>
              <a:t>원입니다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052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식별자</a:t>
            </a:r>
            <a:r>
              <a:rPr lang="ko-KR" altLang="en-US" dirty="0" smtClean="0"/>
              <a:t> </a:t>
            </a:r>
            <a:r>
              <a:rPr lang="en-US" altLang="ko-KR" dirty="0" smtClean="0"/>
              <a:t>(identifier)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식별자란</a:t>
            </a:r>
            <a:r>
              <a:rPr lang="en-US" altLang="ko-KR" dirty="0" smtClean="0"/>
              <a:t>?</a:t>
            </a:r>
          </a:p>
          <a:p>
            <a:pPr lvl="1"/>
            <a:r>
              <a:rPr lang="ko-KR" altLang="en-US" dirty="0" smtClean="0"/>
              <a:t>클래스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변수</a:t>
            </a:r>
            <a:r>
              <a:rPr lang="en-US" altLang="ko-KR" dirty="0" smtClean="0"/>
              <a:t>, </a:t>
            </a:r>
            <a:r>
              <a:rPr lang="ko-KR" altLang="en-US" dirty="0" smtClean="0"/>
              <a:t>상수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등에 붙이는 이름</a:t>
            </a:r>
            <a:endParaRPr lang="en-US" altLang="ko-KR" dirty="0" smtClean="0"/>
          </a:p>
          <a:p>
            <a:r>
              <a:rPr lang="ko-KR" altLang="en-US" dirty="0" smtClean="0"/>
              <a:t>식별자의 원칙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‘</a:t>
            </a:r>
            <a:r>
              <a:rPr lang="en-US" altLang="ko-KR" dirty="0" smtClean="0"/>
              <a:t>@’, ‘#’, ‘!’</a:t>
            </a:r>
            <a:r>
              <a:rPr lang="ko-KR" altLang="en-US" dirty="0" smtClean="0"/>
              <a:t>와 같은 특수 문자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공백 또는 탭은 </a:t>
            </a:r>
            <a:r>
              <a:rPr lang="ko-KR" altLang="en-US" dirty="0" err="1" smtClean="0"/>
              <a:t>식별자로</a:t>
            </a:r>
            <a:r>
              <a:rPr lang="ko-KR" altLang="en-US" dirty="0" smtClean="0"/>
              <a:t> 사용할 수 없으나 </a:t>
            </a:r>
            <a:r>
              <a:rPr lang="en-US" altLang="ko-KR" dirty="0" smtClean="0"/>
              <a:t>‘_’, ‘$’</a:t>
            </a:r>
            <a:r>
              <a:rPr lang="ko-KR" altLang="en-US" dirty="0" smtClean="0"/>
              <a:t>는 사용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유니코드 문자 사용 가능</a:t>
            </a:r>
            <a:r>
              <a:rPr lang="en-US" altLang="ko-KR" dirty="0" smtClean="0"/>
              <a:t>. </a:t>
            </a:r>
            <a:r>
              <a:rPr lang="ko-KR" altLang="en-US" dirty="0" smtClean="0"/>
              <a:t>한글 사용 가능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 언어의 키워드는 </a:t>
            </a:r>
            <a:r>
              <a:rPr lang="ko-KR" altLang="en-US" dirty="0" err="1" smtClean="0"/>
              <a:t>식별자로</a:t>
            </a:r>
            <a:r>
              <a:rPr lang="ko-KR" altLang="en-US" dirty="0" smtClean="0"/>
              <a:t> 사용불가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식별자의 첫 번째 문자로 숫자는 사용불가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‘_’ </a:t>
            </a:r>
            <a:r>
              <a:rPr lang="ko-KR" altLang="en-US" dirty="0" smtClean="0"/>
              <a:t>또는 </a:t>
            </a:r>
            <a:r>
              <a:rPr lang="en-US" altLang="ko-KR" dirty="0" smtClean="0"/>
              <a:t>‘$’</a:t>
            </a:r>
            <a:r>
              <a:rPr lang="ko-KR" altLang="en-US" dirty="0" smtClean="0"/>
              <a:t>를 </a:t>
            </a:r>
            <a:r>
              <a:rPr lang="ko-KR" altLang="en-US" dirty="0" err="1" smtClean="0"/>
              <a:t>식별자</a:t>
            </a:r>
            <a:r>
              <a:rPr lang="ko-KR" altLang="en-US" dirty="0" smtClean="0"/>
              <a:t> 첫 번째 문자로 사용할 수 있으나 일반적으로 잘 사용하지 않는다</a:t>
            </a:r>
            <a:r>
              <a:rPr lang="en-US" altLang="ko-KR" dirty="0" smtClean="0"/>
              <a:t>.</a:t>
            </a:r>
          </a:p>
          <a:p>
            <a:pPr lvl="1"/>
            <a:r>
              <a:rPr lang="ko-KR" altLang="en-US" dirty="0" smtClean="0"/>
              <a:t>불린 </a:t>
            </a:r>
            <a:r>
              <a:rPr lang="ko-KR" altLang="en-US" dirty="0" err="1" smtClean="0"/>
              <a:t>리터럴</a:t>
            </a:r>
            <a:r>
              <a:rPr lang="ko-KR" altLang="en-US" dirty="0" smtClean="0"/>
              <a:t> </a:t>
            </a:r>
            <a:r>
              <a:rPr lang="en-US" altLang="ko-KR" dirty="0" smtClean="0"/>
              <a:t>(true, false)</a:t>
            </a:r>
            <a:r>
              <a:rPr lang="ko-KR" altLang="en-US" dirty="0" smtClean="0"/>
              <a:t>과 널 리터럴</a:t>
            </a:r>
            <a:r>
              <a:rPr lang="en-US" altLang="ko-KR" dirty="0" smtClean="0"/>
              <a:t>(null)</a:t>
            </a:r>
            <a:r>
              <a:rPr lang="ko-KR" altLang="en-US" dirty="0" smtClean="0"/>
              <a:t>은 </a:t>
            </a:r>
            <a:r>
              <a:rPr lang="ko-KR" altLang="en-US" dirty="0" err="1" smtClean="0"/>
              <a:t>식별자로</a:t>
            </a:r>
            <a:r>
              <a:rPr lang="ko-KR" altLang="en-US" dirty="0" smtClean="0"/>
              <a:t> 사용불가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길이 제한 없음</a:t>
            </a:r>
            <a:endParaRPr lang="en-US" altLang="ko-KR" dirty="0" smtClean="0"/>
          </a:p>
          <a:p>
            <a:r>
              <a:rPr lang="ko-KR" altLang="en-US" dirty="0" smtClean="0"/>
              <a:t>대소문자 구별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Test</a:t>
            </a:r>
            <a:r>
              <a:rPr lang="ko-KR" altLang="en-US" dirty="0" smtClean="0"/>
              <a:t>와 </a:t>
            </a:r>
            <a:r>
              <a:rPr lang="en-US" altLang="ko-KR" dirty="0" smtClean="0"/>
              <a:t>test</a:t>
            </a:r>
            <a:r>
              <a:rPr lang="ko-KR" altLang="en-US" dirty="0" smtClean="0"/>
              <a:t>는 별개의 식별자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2997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식별자 이름 사례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사용 가능한 예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r>
              <a:rPr lang="ko-KR" altLang="en-US" dirty="0" smtClean="0"/>
              <a:t>잘못된 예</a:t>
            </a:r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755576" y="1785927"/>
            <a:ext cx="7820942" cy="160043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		name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 smtClean="0"/>
              <a:t>char 	</a:t>
            </a:r>
            <a:r>
              <a:rPr lang="en-US" altLang="ko-KR" sz="1400" dirty="0" err="1" smtClean="0"/>
              <a:t>student_ID</a:t>
            </a:r>
            <a:r>
              <a:rPr lang="en-US" altLang="ko-KR" sz="1400" dirty="0" smtClean="0"/>
              <a:t>;										// </a:t>
            </a:r>
            <a:r>
              <a:rPr lang="en-US" altLang="ko-KR" sz="1400" dirty="0"/>
              <a:t>'_' </a:t>
            </a:r>
            <a:r>
              <a:rPr lang="ko-KR" altLang="en-US" sz="1400" dirty="0"/>
              <a:t>사용 가능</a:t>
            </a:r>
          </a:p>
          <a:p>
            <a:pPr defTabSz="180000"/>
            <a:r>
              <a:rPr lang="en-US" altLang="ko-KR" sz="1400" dirty="0" smtClean="0"/>
              <a:t>void 	$</a:t>
            </a:r>
            <a:r>
              <a:rPr lang="en-US" altLang="ko-KR" sz="1400" dirty="0" err="1" smtClean="0"/>
              <a:t>func</a:t>
            </a:r>
            <a:r>
              <a:rPr lang="en-US" altLang="ko-KR" sz="1400" dirty="0"/>
              <a:t>() { </a:t>
            </a:r>
            <a:r>
              <a:rPr lang="en-US" altLang="ko-KR" sz="1400" dirty="0" smtClean="0"/>
              <a:t>}											// </a:t>
            </a:r>
            <a:r>
              <a:rPr lang="en-US" altLang="ko-KR" sz="1400" dirty="0"/>
              <a:t>'$' </a:t>
            </a:r>
            <a:r>
              <a:rPr lang="ko-KR" altLang="en-US" sz="1400" dirty="0"/>
              <a:t>사용 가능</a:t>
            </a:r>
          </a:p>
          <a:p>
            <a:pPr defTabSz="180000"/>
            <a:r>
              <a:rPr lang="en-US" altLang="ko-KR" sz="1400" dirty="0" smtClean="0"/>
              <a:t>class 	Monster3 </a:t>
            </a:r>
            <a:r>
              <a:rPr lang="en-US" altLang="ko-KR" sz="1400" dirty="0"/>
              <a:t>{ } </a:t>
            </a:r>
            <a:r>
              <a:rPr lang="en-US" altLang="ko-KR" sz="1400" dirty="0" smtClean="0"/>
              <a:t>										// </a:t>
            </a:r>
            <a:r>
              <a:rPr lang="ko-KR" altLang="en-US" sz="1400" dirty="0"/>
              <a:t>숫자 사용 가능</a:t>
            </a:r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whatsyournamemynameiskitae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// </a:t>
            </a:r>
            <a:r>
              <a:rPr lang="ko-KR" altLang="en-US" sz="1400" dirty="0"/>
              <a:t>길이 제한 없음</a:t>
            </a:r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		</a:t>
            </a:r>
            <a:r>
              <a:rPr lang="en-US" altLang="ko-KR" sz="1400" dirty="0" err="1" smtClean="0"/>
              <a:t>barChart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 err="1"/>
              <a:t>barchart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				// </a:t>
            </a:r>
            <a:r>
              <a:rPr lang="ko-KR" altLang="en-US" sz="1400" dirty="0"/>
              <a:t>대소문자 구분</a:t>
            </a:r>
            <a:r>
              <a:rPr lang="en-US" altLang="ko-KR" sz="1400" dirty="0"/>
              <a:t>. </a:t>
            </a:r>
            <a:r>
              <a:rPr lang="en-US" altLang="ko-KR" sz="1400" dirty="0" err="1"/>
              <a:t>barChart</a:t>
            </a:r>
            <a:r>
              <a:rPr lang="ko-KR" altLang="en-US" sz="1400" dirty="0"/>
              <a:t>와 </a:t>
            </a:r>
            <a:r>
              <a:rPr lang="en-US" altLang="ko-KR" sz="1400" dirty="0" err="1"/>
              <a:t>barchart</a:t>
            </a:r>
            <a:r>
              <a:rPr lang="ko-KR" altLang="en-US" sz="1400" dirty="0"/>
              <a:t>는 </a:t>
            </a:r>
            <a:r>
              <a:rPr lang="ko-KR" altLang="en-US" sz="1400" dirty="0" smtClean="0"/>
              <a:t>다름</a:t>
            </a:r>
            <a:endParaRPr lang="ko-KR" altLang="en-US" sz="1400" dirty="0"/>
          </a:p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smtClean="0"/>
              <a:t>		</a:t>
            </a:r>
            <a:r>
              <a:rPr lang="ko-KR" altLang="en-US" sz="1400" dirty="0" smtClean="0"/>
              <a:t>가격</a:t>
            </a:r>
            <a:r>
              <a:rPr lang="en-US" altLang="ko-KR" sz="1400" dirty="0"/>
              <a:t>; </a:t>
            </a:r>
            <a:r>
              <a:rPr lang="en-US" altLang="ko-KR" sz="1400" dirty="0" smtClean="0"/>
              <a:t>													// </a:t>
            </a:r>
            <a:r>
              <a:rPr lang="ko-KR" altLang="en-US" sz="1400" dirty="0"/>
              <a:t>한글 이름 사용 가능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67230" y="4221088"/>
            <a:ext cx="7820942" cy="116955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>
              <a:defRPr sz="1400"/>
            </a:lvl1pPr>
          </a:lstStyle>
          <a:p>
            <a:r>
              <a:rPr lang="en-US" altLang="ko-KR" dirty="0" err="1"/>
              <a:t>int</a:t>
            </a:r>
            <a:r>
              <a:rPr lang="en-US" altLang="ko-KR" dirty="0"/>
              <a:t> </a:t>
            </a:r>
            <a:r>
              <a:rPr lang="en-US" altLang="ko-KR" dirty="0" smtClean="0"/>
              <a:t>		3Chapter</a:t>
            </a:r>
            <a:r>
              <a:rPr lang="en-US" altLang="ko-KR" dirty="0"/>
              <a:t>; 	</a:t>
            </a:r>
            <a:r>
              <a:rPr lang="en-US" altLang="ko-KR" dirty="0" smtClean="0"/>
              <a:t>										// </a:t>
            </a:r>
            <a:r>
              <a:rPr lang="ko-KR" altLang="en-US" dirty="0" smtClean="0"/>
              <a:t>식별자의 </a:t>
            </a:r>
            <a:r>
              <a:rPr lang="ko-KR" altLang="en-US" dirty="0" err="1" smtClean="0"/>
              <a:t>첫문자로</a:t>
            </a:r>
            <a:r>
              <a:rPr lang="ko-KR" altLang="en-US" dirty="0" smtClean="0"/>
              <a:t> 숫자 </a:t>
            </a:r>
            <a:r>
              <a:rPr lang="ko-KR" altLang="en-US" dirty="0"/>
              <a:t>사용 불가</a:t>
            </a:r>
          </a:p>
          <a:p>
            <a:r>
              <a:rPr lang="en-US" altLang="ko-KR" dirty="0"/>
              <a:t>class </a:t>
            </a:r>
            <a:r>
              <a:rPr lang="en-US" altLang="ko-KR" dirty="0" smtClean="0"/>
              <a:t>	if </a:t>
            </a:r>
            <a:r>
              <a:rPr lang="en-US" altLang="ko-KR" dirty="0"/>
              <a:t>{ } 		</a:t>
            </a:r>
            <a:r>
              <a:rPr lang="en-US" altLang="ko-KR" dirty="0" smtClean="0"/>
              <a:t>											// </a:t>
            </a:r>
            <a:r>
              <a:rPr lang="ko-KR" altLang="en-US" dirty="0" smtClean="0"/>
              <a:t>자바의 </a:t>
            </a:r>
            <a:r>
              <a:rPr lang="ko-KR" altLang="en-US" dirty="0" err="1" smtClean="0"/>
              <a:t>예약어</a:t>
            </a:r>
            <a:r>
              <a:rPr lang="ko-KR" altLang="en-US" dirty="0" smtClean="0"/>
              <a:t> </a:t>
            </a:r>
            <a:r>
              <a:rPr lang="en-US" altLang="ko-KR" dirty="0" smtClean="0"/>
              <a:t>if </a:t>
            </a:r>
            <a:r>
              <a:rPr lang="ko-KR" altLang="en-US" dirty="0" smtClean="0"/>
              <a:t>사용 불가 </a:t>
            </a:r>
            <a:endParaRPr lang="ko-KR" altLang="en-US" dirty="0"/>
          </a:p>
          <a:p>
            <a:r>
              <a:rPr lang="en-US" altLang="ko-KR" dirty="0"/>
              <a:t>char </a:t>
            </a:r>
            <a:r>
              <a:rPr lang="en-US" altLang="ko-KR" dirty="0" smtClean="0"/>
              <a:t>	false</a:t>
            </a:r>
            <a:r>
              <a:rPr lang="en-US" altLang="ko-KR" dirty="0"/>
              <a:t>; 		</a:t>
            </a:r>
            <a:r>
              <a:rPr lang="en-US" altLang="ko-KR" dirty="0" smtClean="0"/>
              <a:t>											// false</a:t>
            </a:r>
            <a:r>
              <a:rPr lang="ko-KR" altLang="en-US" dirty="0" smtClean="0"/>
              <a:t> </a:t>
            </a:r>
            <a:r>
              <a:rPr lang="ko-KR" altLang="en-US" dirty="0"/>
              <a:t>사용 불가</a:t>
            </a:r>
          </a:p>
          <a:p>
            <a:r>
              <a:rPr lang="en-US" altLang="ko-KR" dirty="0"/>
              <a:t>void </a:t>
            </a:r>
            <a:r>
              <a:rPr lang="en-US" altLang="ko-KR" dirty="0" smtClean="0"/>
              <a:t>	null</a:t>
            </a:r>
            <a:r>
              <a:rPr lang="en-US" altLang="ko-KR" dirty="0"/>
              <a:t>() { } 	</a:t>
            </a:r>
            <a:r>
              <a:rPr lang="en-US" altLang="ko-KR" dirty="0" smtClean="0"/>
              <a:t>											// </a:t>
            </a:r>
            <a:r>
              <a:rPr lang="en-US" altLang="ko-KR" dirty="0"/>
              <a:t>null </a:t>
            </a:r>
            <a:r>
              <a:rPr lang="ko-KR" altLang="en-US" dirty="0"/>
              <a:t>사용 불가</a:t>
            </a:r>
          </a:p>
          <a:p>
            <a:r>
              <a:rPr lang="en-US" altLang="ko-KR" dirty="0"/>
              <a:t>class </a:t>
            </a:r>
            <a:r>
              <a:rPr lang="en-US" altLang="ko-KR" dirty="0" smtClean="0"/>
              <a:t>	%</a:t>
            </a:r>
            <a:r>
              <a:rPr lang="en-US" altLang="ko-KR" dirty="0" err="1"/>
              <a:t>calc</a:t>
            </a:r>
            <a:r>
              <a:rPr lang="en-US" altLang="ko-KR" dirty="0"/>
              <a:t> { } 	</a:t>
            </a:r>
            <a:r>
              <a:rPr lang="en-US" altLang="ko-KR" dirty="0" smtClean="0"/>
              <a:t>										// </a:t>
            </a:r>
            <a:r>
              <a:rPr lang="en-US" altLang="ko-KR" dirty="0"/>
              <a:t>'%'</a:t>
            </a:r>
            <a:r>
              <a:rPr lang="ko-KR" altLang="en-US" dirty="0"/>
              <a:t>는 특수문자</a:t>
            </a:r>
          </a:p>
        </p:txBody>
      </p:sp>
    </p:spTree>
    <p:extLst>
      <p:ext uri="{BB962C8B-B14F-4D97-AF65-F5344CB8AC3E}">
        <p14:creationId xmlns:p14="http://schemas.microsoft.com/office/powerpoint/2010/main" val="2976738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키워드</a:t>
            </a:r>
            <a:endParaRPr lang="ko-KR" altLang="en-US" dirty="0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1205211"/>
              </p:ext>
            </p:extLst>
          </p:nvPr>
        </p:nvGraphicFramePr>
        <p:xfrm>
          <a:off x="899592" y="1728956"/>
          <a:ext cx="7215240" cy="3284220"/>
        </p:xfrm>
        <a:graphic>
          <a:graphicData uri="http://schemas.openxmlformats.org/drawingml/2006/table">
            <a:tbl>
              <a:tblPr>
                <a:tableStyleId>{ED083AE6-46FA-4A59-8FB0-9F97EB10719F}</a:tableStyleId>
              </a:tblPr>
              <a:tblGrid>
                <a:gridCol w="14430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4304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44304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44304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44304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1523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abstract</a:t>
                      </a:r>
                      <a:endParaRPr lang="en-US" sz="120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continue</a:t>
                      </a:r>
                      <a:endParaRPr lang="en-US" sz="120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for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new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switch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1523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assert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default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if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package</a:t>
                      </a:r>
                      <a:endParaRPr lang="en-US" sz="1200" b="1" i="1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synchronized</a:t>
                      </a:r>
                      <a:endParaRPr lang="en-US" sz="1200" b="1" i="1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1523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boolean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do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goto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private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this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1523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break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double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implements</a:t>
                      </a:r>
                      <a:endParaRPr lang="en-US" sz="1200" b="1" i="1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protected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throw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1523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byte</a:t>
                      </a:r>
                      <a:endParaRPr lang="en-US" sz="1200" b="1" i="1" dirty="0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else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import</a:t>
                      </a:r>
                      <a:endParaRPr lang="en-US" sz="1200" b="1" i="1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public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throws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1523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case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enum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instanceof</a:t>
                      </a:r>
                      <a:endParaRPr lang="en-US" sz="1200" b="1" i="1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return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transient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1523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catch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extends</a:t>
                      </a:r>
                      <a:endParaRPr lang="en-US" sz="1200" b="1" i="1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int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short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try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1523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char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final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interface</a:t>
                      </a:r>
                      <a:endParaRPr lang="en-US" sz="1200" b="1" i="1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static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void 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1523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class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finally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long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strictfp</a:t>
                      </a:r>
                      <a:endParaRPr lang="en-US" sz="1200" b="1" i="1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volatile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15239"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 err="1"/>
                        <a:t>const</a:t>
                      </a:r>
                      <a:endParaRPr lang="en-US" sz="120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float</a:t>
                      </a:r>
                      <a:endParaRPr lang="en-US" sz="120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native</a:t>
                      </a:r>
                      <a:endParaRPr lang="en-US" sz="1200" b="1" i="1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/>
                        <a:t>super</a:t>
                      </a:r>
                      <a:endParaRPr lang="en-US" sz="1200" b="1" i="1">
                        <a:solidFill>
                          <a:srgbClr val="FF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tc>
                  <a:txBody>
                    <a:bodyPr/>
                    <a:lstStyle/>
                    <a:p>
                      <a:pPr marL="0" marR="0" algn="just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/>
                        <a:t>while </a:t>
                      </a:r>
                      <a:endParaRPr lang="en-US" sz="1200" dirty="0">
                        <a:solidFill>
                          <a:srgbClr val="000000"/>
                        </a:solidFill>
                        <a:latin typeface="맑은 고딕" pitchFamily="50" charset="-127"/>
                        <a:ea typeface="맑은 고딕" pitchFamily="50" charset="-127"/>
                        <a:cs typeface="Verdana" pitchFamily="34" charset="0"/>
                      </a:endParaRPr>
                    </a:p>
                  </a:txBody>
                  <a:tcPr marL="64770" marR="64770" marT="17907" marB="17907" anchor="ctr"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</a:tbl>
          </a:graphicData>
        </a:graphic>
      </p:graphicFrame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5198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좋은 이름 붙이는 언어 관습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기본 </a:t>
            </a:r>
            <a:r>
              <a:rPr lang="en-US" altLang="ko-KR" dirty="0" smtClean="0"/>
              <a:t>: </a:t>
            </a:r>
            <a:r>
              <a:rPr lang="ko-KR" altLang="en-US" dirty="0" err="1" smtClean="0"/>
              <a:t>가독성</a:t>
            </a:r>
            <a:r>
              <a:rPr lang="en-US" altLang="ko-KR" dirty="0" smtClean="0"/>
              <a:t> </a:t>
            </a:r>
            <a:r>
              <a:rPr lang="ko-KR" altLang="en-US" dirty="0" smtClean="0"/>
              <a:t>높은 이름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목적을 나타내는 이름 붙이기 </a:t>
            </a:r>
            <a:r>
              <a:rPr lang="en-US" altLang="ko-KR" dirty="0" smtClean="0"/>
              <a:t>: s </a:t>
            </a:r>
            <a:r>
              <a:rPr lang="ko-KR" altLang="en-US" dirty="0" smtClean="0"/>
              <a:t>보다 </a:t>
            </a:r>
            <a:r>
              <a:rPr lang="en-US" altLang="ko-KR" dirty="0" smtClean="0"/>
              <a:t>sum</a:t>
            </a:r>
          </a:p>
          <a:p>
            <a:pPr lvl="1"/>
            <a:r>
              <a:rPr lang="ko-KR" altLang="en-US" dirty="0" smtClean="0"/>
              <a:t>충분히 긴 이름으로 붙이기 </a:t>
            </a:r>
            <a:r>
              <a:rPr lang="en-US" altLang="ko-KR" dirty="0" smtClean="0"/>
              <a:t>: AVM</a:t>
            </a:r>
            <a:r>
              <a:rPr lang="ko-KR" altLang="en-US" dirty="0" smtClean="0"/>
              <a:t>보다 </a:t>
            </a:r>
            <a:r>
              <a:rPr lang="en-US" altLang="ko-KR" dirty="0" err="1" smtClean="0"/>
              <a:t>AutoVendingMachine</a:t>
            </a:r>
            <a:endParaRPr lang="en-US" altLang="ko-KR" dirty="0" smtClean="0"/>
          </a:p>
          <a:p>
            <a:r>
              <a:rPr lang="ko-KR" altLang="en-US" dirty="0" smtClean="0"/>
              <a:t>자바 언어의 이름 붙이는 관습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헝가리언 이름 붙이기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클래스 이름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첫 번째 문자는 대문자로 시작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각 단어의 첫 번째 문자만 대문자</a:t>
            </a:r>
            <a:endParaRPr lang="en-US" altLang="ko-KR" dirty="0" smtClean="0"/>
          </a:p>
          <a:p>
            <a:r>
              <a:rPr lang="ko-KR" altLang="en-US" dirty="0" smtClean="0"/>
              <a:t>변수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메소드</a:t>
            </a:r>
            <a:r>
              <a:rPr lang="ko-KR" altLang="en-US" dirty="0" smtClean="0"/>
              <a:t> 이름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첫 단어 이후 각</a:t>
            </a:r>
            <a:r>
              <a:rPr lang="en-US" altLang="ko-KR" dirty="0" smtClean="0"/>
              <a:t> </a:t>
            </a:r>
            <a:r>
              <a:rPr lang="ko-KR" altLang="en-US" dirty="0" smtClean="0"/>
              <a:t>단어의 첫 번째 문자는 대문자로 시작</a:t>
            </a:r>
            <a:endParaRPr lang="en-US" altLang="ko-KR" dirty="0" smtClean="0"/>
          </a:p>
          <a:p>
            <a:r>
              <a:rPr lang="ko-KR" altLang="en-US" dirty="0" smtClean="0"/>
              <a:t>상수</a:t>
            </a:r>
            <a:r>
              <a:rPr lang="en-US" altLang="ko-KR" dirty="0" smtClean="0"/>
              <a:t> </a:t>
            </a:r>
            <a:r>
              <a:rPr lang="ko-KR" altLang="en-US" dirty="0" smtClean="0"/>
              <a:t>이름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모든 문자를 대문자로 표시</a:t>
            </a:r>
            <a:endParaRPr lang="en-US" altLang="ko-KR" dirty="0" smtClean="0"/>
          </a:p>
          <a:p>
            <a:pPr lvl="1"/>
            <a:endParaRPr lang="en-US" altLang="ko-KR" dirty="0" smtClean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220072" y="3501008"/>
            <a:ext cx="3145173" cy="52322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public class </a:t>
            </a:r>
            <a:r>
              <a:rPr lang="en-US" altLang="ko-KR" sz="1400" dirty="0" smtClean="0">
                <a:solidFill>
                  <a:srgbClr val="FF0000"/>
                </a:solidFill>
              </a:rPr>
              <a:t>HelloWorld</a:t>
            </a:r>
            <a:r>
              <a:rPr lang="en-US" altLang="ko-KR" sz="1400" dirty="0" smtClean="0"/>
              <a:t> { }</a:t>
            </a:r>
          </a:p>
          <a:p>
            <a:r>
              <a:rPr lang="en-US" altLang="ko-KR" sz="1400" dirty="0" smtClean="0"/>
              <a:t>class 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AutoVendingMachine</a:t>
            </a:r>
            <a:r>
              <a:rPr lang="en-US" altLang="ko-KR" sz="1400" dirty="0" smtClean="0"/>
              <a:t> { }</a:t>
            </a:r>
            <a:endParaRPr lang="en-US" altLang="ko-KR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5220072" y="5320029"/>
            <a:ext cx="3145173" cy="73924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myAge</a:t>
            </a:r>
            <a:r>
              <a:rPr lang="en-US" altLang="ko-KR" sz="1400" dirty="0" smtClean="0"/>
              <a:t>;</a:t>
            </a:r>
          </a:p>
          <a:p>
            <a:r>
              <a:rPr lang="en-US" altLang="ko-KR" sz="1400" dirty="0" err="1" smtClean="0"/>
              <a:t>boolean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IsSingle</a:t>
            </a:r>
            <a:r>
              <a:rPr lang="en-US" altLang="ko-KR" sz="1400" dirty="0" smtClean="0"/>
              <a:t>;</a:t>
            </a:r>
          </a:p>
          <a:p>
            <a:r>
              <a:rPr lang="en-US" altLang="ko-KR" sz="1400" dirty="0" smtClean="0"/>
              <a:t>public 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>
                <a:solidFill>
                  <a:srgbClr val="FF0000"/>
                </a:solidFill>
              </a:rPr>
              <a:t>getAge</a:t>
            </a:r>
            <a:r>
              <a:rPr lang="en-US" altLang="ko-KR" sz="1400" dirty="0" smtClean="0"/>
              <a:t>()</a:t>
            </a:r>
            <a:r>
              <a:rPr lang="en-US" altLang="ko-KR" sz="1400" dirty="0" smtClean="0">
                <a:solidFill>
                  <a:srgbClr val="FF0000"/>
                </a:solidFill>
              </a:rPr>
              <a:t> </a:t>
            </a:r>
            <a:r>
              <a:rPr lang="en-US" altLang="ko-KR" sz="1400" dirty="0" smtClean="0"/>
              <a:t>{}</a:t>
            </a:r>
            <a:endParaRPr lang="ko-KR" altLang="en-US" sz="1400" dirty="0"/>
          </a:p>
        </p:txBody>
      </p:sp>
      <p:sp>
        <p:nvSpPr>
          <p:cNvPr id="6" name="TextBox 5"/>
          <p:cNvSpPr txBox="1"/>
          <p:nvPr/>
        </p:nvSpPr>
        <p:spPr>
          <a:xfrm>
            <a:off x="1331640" y="5733256"/>
            <a:ext cx="3145173" cy="32601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noAutofit/>
          </a:bodyPr>
          <a:lstStyle/>
          <a:p>
            <a:r>
              <a:rPr lang="en-US" altLang="ko-KR" sz="1400" dirty="0" smtClean="0"/>
              <a:t>final static double </a:t>
            </a:r>
            <a:r>
              <a:rPr lang="en-US" altLang="ko-KR" sz="1400" b="1" dirty="0" smtClean="0">
                <a:solidFill>
                  <a:srgbClr val="FF0000"/>
                </a:solidFill>
              </a:rPr>
              <a:t>PI</a:t>
            </a:r>
            <a:r>
              <a:rPr lang="en-US" altLang="ko-KR" sz="1400" dirty="0" smtClean="0"/>
              <a:t> = 3.141592;</a:t>
            </a:r>
            <a:endParaRPr lang="en-US" altLang="ko-KR" sz="1400" dirty="0"/>
          </a:p>
        </p:txBody>
      </p:sp>
    </p:spTree>
    <p:extLst>
      <p:ext uri="{BB962C8B-B14F-4D97-AF65-F5344CB8AC3E}">
        <p14:creationId xmlns:p14="http://schemas.microsoft.com/office/powerpoint/2010/main" val="3520635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5167</TotalTime>
  <Words>2585</Words>
  <Application>Microsoft Office PowerPoint</Application>
  <PresentationFormat>화면 슬라이드 쇼(4:3)</PresentationFormat>
  <Paragraphs>963</Paragraphs>
  <Slides>53</Slides>
  <Notes>4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53</vt:i4>
      </vt:variant>
    </vt:vector>
  </HeadingPairs>
  <TitlesOfParts>
    <vt:vector size="54" baseType="lpstr">
      <vt:lpstr>가을</vt:lpstr>
      <vt:lpstr>PowerPoint 프레젠테이션</vt:lpstr>
      <vt:lpstr>예제 2-1 자바프로그램의 기본 구조</vt:lpstr>
      <vt:lpstr>예제 2-1 코드 설명</vt:lpstr>
      <vt:lpstr>예제 2-1 설명 (계속)</vt:lpstr>
      <vt:lpstr>sum() 메소드 호출과 리턴</vt:lpstr>
      <vt:lpstr>식별자 (identifier)</vt:lpstr>
      <vt:lpstr>식별자 이름 사례</vt:lpstr>
      <vt:lpstr>자바 키워드</vt:lpstr>
      <vt:lpstr>좋은 이름 붙이는 언어 관습</vt:lpstr>
      <vt:lpstr>자바의 데이터 타입</vt:lpstr>
      <vt:lpstr>자바의 기본 타입</vt:lpstr>
      <vt:lpstr>문자열</vt:lpstr>
      <vt:lpstr>변수와 선언</vt:lpstr>
      <vt:lpstr>변수 선언 사례</vt:lpstr>
      <vt:lpstr>리터럴과 정수 리터럴</vt:lpstr>
      <vt:lpstr>실수 리터럴</vt:lpstr>
      <vt:lpstr>문자 리터럴</vt:lpstr>
      <vt:lpstr>논리 리터럴과 boolean 타입</vt:lpstr>
      <vt:lpstr>Tip: 기본 타입 이외의 리터럴</vt:lpstr>
      <vt:lpstr>Tip. JDK7부터 숫자에 ‘_’ 허용, 가독성 높임 </vt:lpstr>
      <vt:lpstr>Tip. var 키워드를 사용하여 변수 타입 생략 </vt:lpstr>
      <vt:lpstr>상수</vt:lpstr>
      <vt:lpstr>예제 2-2 : 변수, 리터럴, 상수 활용</vt:lpstr>
      <vt:lpstr>자동 타입 변환</vt:lpstr>
      <vt:lpstr>강제 타입 변환</vt:lpstr>
      <vt:lpstr>예제 2-3 : 타입 변환</vt:lpstr>
      <vt:lpstr>자바에서 키 입력</vt:lpstr>
      <vt:lpstr>Scanner로 쉽게 키 입력</vt:lpstr>
      <vt:lpstr>Scanner를 이용한 키 입력</vt:lpstr>
      <vt:lpstr>Scanner 주요 메소드</vt:lpstr>
      <vt:lpstr>예제 2-4 : Scanner를 이용한 키 입력 연습</vt:lpstr>
      <vt:lpstr>식과 연산자</vt:lpstr>
      <vt:lpstr>연산자 우선순위</vt:lpstr>
      <vt:lpstr>산술 연산자</vt:lpstr>
      <vt:lpstr>예제 2-5 : /와 % 산술 연산</vt:lpstr>
      <vt:lpstr>증감 연산</vt:lpstr>
      <vt:lpstr>대입 연산</vt:lpstr>
      <vt:lpstr>예제 2-6 : 대입 연산자와 증감 연산자 사용</vt:lpstr>
      <vt:lpstr>비교 연산과 논리 연산</vt:lpstr>
      <vt:lpstr>비교 연산과 논리 연산의 복합 사례</vt:lpstr>
      <vt:lpstr>예제 2-7 : 비교 연산자와 논리 연산자 사용하기</vt:lpstr>
      <vt:lpstr>단순 if문</vt:lpstr>
      <vt:lpstr>예제 2-10 : if문 사용하기 </vt:lpstr>
      <vt:lpstr>조건문 – if-else</vt:lpstr>
      <vt:lpstr>예제 2-11 : if-else 사용하기 </vt:lpstr>
      <vt:lpstr>다중 if-else 문</vt:lpstr>
      <vt:lpstr>예제 2-12 : 다중 if-else로 학점 매기기</vt:lpstr>
      <vt:lpstr>예제 2-13 : 중첩 if-else 문 사례</vt:lpstr>
      <vt:lpstr>switch문</vt:lpstr>
      <vt:lpstr>예제 2-14 switch 문으로 학점 매기기</vt:lpstr>
      <vt:lpstr>switch문에서 벗어나기</vt:lpstr>
      <vt:lpstr>case 문의 값</vt:lpstr>
      <vt:lpstr>예제 2-15 : switch 문 활용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Woong Jin Han</cp:lastModifiedBy>
  <cp:revision>193</cp:revision>
  <dcterms:created xsi:type="dcterms:W3CDTF">2011-08-27T14:53:28Z</dcterms:created>
  <dcterms:modified xsi:type="dcterms:W3CDTF">2018-08-14T21:29:58Z</dcterms:modified>
</cp:coreProperties>
</file>

<file path=docProps/thumbnail.jpeg>
</file>